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74"/>
  </p:handoutMasterIdLst>
  <p:sldIdLst>
    <p:sldId id="256" r:id="rId2"/>
    <p:sldId id="273" r:id="rId3"/>
    <p:sldId id="263" r:id="rId4"/>
    <p:sldId id="264" r:id="rId5"/>
    <p:sldId id="323" r:id="rId6"/>
    <p:sldId id="262" r:id="rId7"/>
    <p:sldId id="265" r:id="rId8"/>
    <p:sldId id="322" r:id="rId9"/>
    <p:sldId id="326" r:id="rId10"/>
    <p:sldId id="327" r:id="rId11"/>
    <p:sldId id="328" r:id="rId12"/>
    <p:sldId id="329" r:id="rId13"/>
    <p:sldId id="260" r:id="rId14"/>
    <p:sldId id="275" r:id="rId15"/>
    <p:sldId id="266" r:id="rId16"/>
    <p:sldId id="330" r:id="rId17"/>
    <p:sldId id="267" r:id="rId18"/>
    <p:sldId id="332" r:id="rId19"/>
    <p:sldId id="268" r:id="rId20"/>
    <p:sldId id="269" r:id="rId21"/>
    <p:sldId id="278" r:id="rId22"/>
    <p:sldId id="280" r:id="rId23"/>
    <p:sldId id="271" r:id="rId24"/>
    <p:sldId id="333" r:id="rId25"/>
    <p:sldId id="281" r:id="rId26"/>
    <p:sldId id="282" r:id="rId27"/>
    <p:sldId id="309" r:id="rId28"/>
    <p:sldId id="311" r:id="rId29"/>
    <p:sldId id="286" r:id="rId30"/>
    <p:sldId id="353" r:id="rId31"/>
    <p:sldId id="343" r:id="rId32"/>
    <p:sldId id="344" r:id="rId33"/>
    <p:sldId id="345" r:id="rId34"/>
    <p:sldId id="354" r:id="rId35"/>
    <p:sldId id="356" r:id="rId36"/>
    <p:sldId id="357" r:id="rId37"/>
    <p:sldId id="355" r:id="rId38"/>
    <p:sldId id="346" r:id="rId39"/>
    <p:sldId id="358" r:id="rId40"/>
    <p:sldId id="377" r:id="rId41"/>
    <p:sldId id="360" r:id="rId42"/>
    <p:sldId id="359" r:id="rId43"/>
    <p:sldId id="375" r:id="rId44"/>
    <p:sldId id="376" r:id="rId45"/>
    <p:sldId id="368" r:id="rId46"/>
    <p:sldId id="369" r:id="rId47"/>
    <p:sldId id="393" r:id="rId48"/>
    <p:sldId id="394" r:id="rId49"/>
    <p:sldId id="395" r:id="rId50"/>
    <p:sldId id="396" r:id="rId51"/>
    <p:sldId id="314" r:id="rId52"/>
    <p:sldId id="320" r:id="rId53"/>
    <p:sldId id="287" r:id="rId54"/>
    <p:sldId id="288" r:id="rId55"/>
    <p:sldId id="289" r:id="rId56"/>
    <p:sldId id="290" r:id="rId57"/>
    <p:sldId id="291" r:id="rId58"/>
    <p:sldId id="342" r:id="rId59"/>
    <p:sldId id="272" r:id="rId60"/>
    <p:sldId id="292" r:id="rId61"/>
    <p:sldId id="397" r:id="rId62"/>
    <p:sldId id="398" r:id="rId63"/>
    <p:sldId id="399" r:id="rId64"/>
    <p:sldId id="400" r:id="rId65"/>
    <p:sldId id="401" r:id="rId66"/>
    <p:sldId id="402" r:id="rId67"/>
    <p:sldId id="403" r:id="rId68"/>
    <p:sldId id="404" r:id="rId69"/>
    <p:sldId id="416" r:id="rId70"/>
    <p:sldId id="405" r:id="rId71"/>
    <p:sldId id="296" r:id="rId72"/>
    <p:sldId id="319" r:id="rId73"/>
  </p:sldIdLst>
  <p:sldSz cx="12192000" cy="6858000"/>
  <p:notesSz cx="10234613" cy="7099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0E00"/>
    <a:srgbClr val="E97A4D"/>
    <a:srgbClr val="E67448"/>
    <a:srgbClr val="E47347"/>
    <a:srgbClr val="DD7347"/>
    <a:srgbClr val="E57246"/>
    <a:srgbClr val="E67549"/>
    <a:srgbClr val="E37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121" d="100"/>
          <a:sy n="121"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5398" cy="356213"/>
          </a:xfrm>
          <a:prstGeom prst="rect">
            <a:avLst/>
          </a:prstGeom>
        </p:spPr>
        <p:txBody>
          <a:bodyPr vert="horz" lIns="94695" tIns="47348" rIns="94695" bIns="47348" rtlCol="0"/>
          <a:lstStyle>
            <a:lvl1pPr algn="l">
              <a:defRPr sz="1200"/>
            </a:lvl1pPr>
          </a:lstStyle>
          <a:p>
            <a:endParaRPr lang="en-AU"/>
          </a:p>
        </p:txBody>
      </p:sp>
      <p:sp>
        <p:nvSpPr>
          <p:cNvPr id="3" name="Date Placeholder 2"/>
          <p:cNvSpPr>
            <a:spLocks noGrp="1"/>
          </p:cNvSpPr>
          <p:nvPr>
            <p:ph type="dt" sz="quarter" idx="1"/>
          </p:nvPr>
        </p:nvSpPr>
        <p:spPr>
          <a:xfrm>
            <a:off x="5796829" y="0"/>
            <a:ext cx="4435396" cy="356213"/>
          </a:xfrm>
          <a:prstGeom prst="rect">
            <a:avLst/>
          </a:prstGeom>
        </p:spPr>
        <p:txBody>
          <a:bodyPr vert="horz" lIns="94695" tIns="47348" rIns="94695" bIns="47348" rtlCol="0"/>
          <a:lstStyle>
            <a:lvl1pPr algn="r">
              <a:defRPr sz="1200"/>
            </a:lvl1pPr>
          </a:lstStyle>
          <a:p>
            <a:fld id="{3F289EF6-D8E4-49D0-B59D-1FED6861ABFA}" type="datetimeFigureOut">
              <a:rPr lang="en-AU" smtClean="0"/>
              <a:t>30/03/2016</a:t>
            </a:fld>
            <a:endParaRPr lang="en-AU"/>
          </a:p>
        </p:txBody>
      </p:sp>
      <p:sp>
        <p:nvSpPr>
          <p:cNvPr id="4" name="Footer Placeholder 3"/>
          <p:cNvSpPr>
            <a:spLocks noGrp="1"/>
          </p:cNvSpPr>
          <p:nvPr>
            <p:ph type="ftr" sz="quarter" idx="2"/>
          </p:nvPr>
        </p:nvSpPr>
        <p:spPr>
          <a:xfrm>
            <a:off x="0" y="6743088"/>
            <a:ext cx="4435398" cy="356213"/>
          </a:xfrm>
          <a:prstGeom prst="rect">
            <a:avLst/>
          </a:prstGeom>
        </p:spPr>
        <p:txBody>
          <a:bodyPr vert="horz" lIns="94695" tIns="47348" rIns="94695" bIns="47348" rtlCol="0" anchor="b"/>
          <a:lstStyle>
            <a:lvl1pPr algn="l">
              <a:defRPr sz="1200"/>
            </a:lvl1pPr>
          </a:lstStyle>
          <a:p>
            <a:endParaRPr lang="en-AU"/>
          </a:p>
        </p:txBody>
      </p:sp>
      <p:sp>
        <p:nvSpPr>
          <p:cNvPr id="5" name="Slide Number Placeholder 4"/>
          <p:cNvSpPr>
            <a:spLocks noGrp="1"/>
          </p:cNvSpPr>
          <p:nvPr>
            <p:ph type="sldNum" sz="quarter" idx="3"/>
          </p:nvPr>
        </p:nvSpPr>
        <p:spPr>
          <a:xfrm>
            <a:off x="5796829" y="6743088"/>
            <a:ext cx="4435396" cy="356213"/>
          </a:xfrm>
          <a:prstGeom prst="rect">
            <a:avLst/>
          </a:prstGeom>
        </p:spPr>
        <p:txBody>
          <a:bodyPr vert="horz" lIns="94695" tIns="47348" rIns="94695" bIns="47348" rtlCol="0" anchor="b"/>
          <a:lstStyle>
            <a:lvl1pPr algn="r">
              <a:defRPr sz="1200"/>
            </a:lvl1pPr>
          </a:lstStyle>
          <a:p>
            <a:fld id="{B128DB04-8D29-4700-98B4-50CAE16166CB}" type="slidenum">
              <a:rPr lang="en-AU" smtClean="0"/>
              <a:t>‹#›</a:t>
            </a:fld>
            <a:endParaRPr lang="en-AU"/>
          </a:p>
        </p:txBody>
      </p:sp>
    </p:spTree>
    <p:extLst>
      <p:ext uri="{BB962C8B-B14F-4D97-AF65-F5344CB8AC3E}">
        <p14:creationId xmlns:p14="http://schemas.microsoft.com/office/powerpoint/2010/main" val="18992485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3/30/2016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3/30/2016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0.gif"/></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AU" sz="8800" dirty="0" smtClean="0"/>
              <a:t>Electric Fields &amp; Magnetic Fields</a:t>
            </a:r>
            <a:endParaRPr lang="en-AU" sz="8800" dirty="0"/>
          </a:p>
        </p:txBody>
      </p:sp>
      <p:sp>
        <p:nvSpPr>
          <p:cNvPr id="3" name="Subtitle 2"/>
          <p:cNvSpPr>
            <a:spLocks noGrp="1"/>
          </p:cNvSpPr>
          <p:nvPr>
            <p:ph type="subTitle" idx="1"/>
          </p:nvPr>
        </p:nvSpPr>
        <p:spPr/>
        <p:txBody>
          <a:bodyPr>
            <a:normAutofit/>
          </a:bodyPr>
          <a:lstStyle/>
          <a:p>
            <a:r>
              <a:rPr lang="en-AU" sz="4400" dirty="0" smtClean="0"/>
              <a:t>Year 12</a:t>
            </a:r>
            <a:endParaRPr lang="en-AU" sz="4400" dirty="0"/>
          </a:p>
        </p:txBody>
      </p:sp>
    </p:spTree>
    <p:extLst>
      <p:ext uri="{BB962C8B-B14F-4D97-AF65-F5344CB8AC3E}">
        <p14:creationId xmlns:p14="http://schemas.microsoft.com/office/powerpoint/2010/main" val="2792160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a:t>
            </a:r>
            <a:r>
              <a:rPr lang="en-AU" sz="4400" dirty="0" smtClean="0"/>
              <a:t>FIELD LINES</a:t>
            </a:r>
            <a:endParaRPr lang="en-AU" sz="4400" dirty="0"/>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3.1c:</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field lines for the following</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 A +1 C point charge near a neutral plate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positive charge, where q</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&lt; q</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d)                                     e)                                  </a:t>
            </a:r>
            <a:endPar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911" y="3553428"/>
            <a:ext cx="3712931" cy="3304572"/>
          </a:xfrm>
          <a:prstGeom prst="rect">
            <a:avLst/>
          </a:prstGeom>
          <a:solidFill>
            <a:schemeClr val="accent1"/>
          </a:solidFill>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254" y="3553428"/>
            <a:ext cx="4596444" cy="3308841"/>
          </a:xfrm>
          <a:prstGeom prst="rect">
            <a:avLst/>
          </a:prstGeom>
          <a:solidFill>
            <a:schemeClr val="accent1"/>
          </a:solidFill>
        </p:spPr>
      </p:pic>
    </p:spTree>
    <p:extLst>
      <p:ext uri="{BB962C8B-B14F-4D97-AF65-F5344CB8AC3E}">
        <p14:creationId xmlns:p14="http://schemas.microsoft.com/office/powerpoint/2010/main" val="199441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FIELD</a:t>
            </a:r>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3.1d:</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droplet with 7 extra </a:t>
            </a:r>
            <a:r>
              <a:rPr lang="en-AU" sz="28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elecrons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is suspended between two charged plates of unknown potential difference. If the droplet has a mass of 3 × 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-8</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g and the distance between the plates is 1.5 mm. What is the minimum potential difference in order to keep the droplet suspended?</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4295648"/>
            <a:ext cx="9906000" cy="2562352"/>
          </a:xfrm>
          <a:prstGeom prst="rect">
            <a:avLst/>
          </a:prstGeom>
        </p:spPr>
      </p:pic>
    </p:spTree>
    <p:extLst>
      <p:ext uri="{BB962C8B-B14F-4D97-AF65-F5344CB8AC3E}">
        <p14:creationId xmlns:p14="http://schemas.microsoft.com/office/powerpoint/2010/main" val="675023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a:t>
            </a:r>
            <a:r>
              <a:rPr lang="en-AU" sz="4400" dirty="0" smtClean="0"/>
              <a:t>FIELD In Humans</a:t>
            </a:r>
            <a:endParaRPr lang="en-AU" sz="4400" dirty="0"/>
          </a:p>
        </p:txBody>
      </p:sp>
      <p:sp>
        <p:nvSpPr>
          <p:cNvPr id="3" name="Content Placeholder 2"/>
          <p:cNvSpPr>
            <a:spLocks noGrp="1"/>
          </p:cNvSpPr>
          <p:nvPr>
            <p:ph idx="1"/>
          </p:nvPr>
        </p:nvSpPr>
        <p:spPr>
          <a:xfrm>
            <a:off x="451414" y="1107292"/>
            <a:ext cx="6713316" cy="5386105"/>
          </a:xfrm>
          <a:solidFill>
            <a:schemeClr val="accent1">
              <a:alpha val="6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membrane serves as both an insulator and a diffusion barrier to the movement of ions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Membrane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potential (also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membrane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voltage) is the difference in electric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potential between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interior and the exterior of a biological cell. With respect to the exterior of the cell, typical values of membrane potential range from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40 mV to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–80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mV.</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729" y="1107292"/>
            <a:ext cx="5027271" cy="5750707"/>
          </a:xfrm>
          <a:prstGeom prst="rect">
            <a:avLst/>
          </a:prstGeom>
        </p:spPr>
      </p:pic>
    </p:spTree>
    <p:extLst>
      <p:ext uri="{BB962C8B-B14F-4D97-AF65-F5344CB8AC3E}">
        <p14:creationId xmlns:p14="http://schemas.microsoft.com/office/powerpoint/2010/main" val="30422226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3.1-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3.2,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82-84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Q1 </a:t>
            </a:r>
            <a:r>
              <a:rPr lang="en-AU" sz="2800" dirty="0" smtClean="0">
                <a:solidFill>
                  <a:schemeClr val="accent6">
                    <a:lumMod val="50000"/>
                  </a:schemeClr>
                </a:solidFill>
                <a:latin typeface="Arial" pitchFamily="34" charset="0"/>
                <a:cs typeface="Arial" pitchFamily="34" charset="0"/>
              </a:rPr>
              <a:t>Set 3.2</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580620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COULOMB’s LAW</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3.2</a:t>
            </a:r>
          </a:p>
          <a:p>
            <a:r>
              <a:rPr lang="en-AU" sz="3200" b="1" dirty="0" smtClean="0">
                <a:effectLst>
                  <a:outerShdw blurRad="38100" dist="38100" dir="2700000" algn="tl">
                    <a:srgbClr val="000000">
                      <a:alpha val="43137"/>
                    </a:srgbClr>
                  </a:outerShdw>
                </a:effectLst>
              </a:rPr>
              <a:t>Page 82 - 84</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9062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Permittivity of Free Space</a:t>
            </a:r>
            <a:endParaRPr lang="en-AU"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2" y="1099595"/>
                <a:ext cx="9905999" cy="5602147"/>
              </a:xfrm>
              <a:solidFill>
                <a:schemeClr val="accent1">
                  <a:alpha val="40000"/>
                </a:schemeClr>
              </a:solidFill>
            </p:spPr>
            <p:txBody>
              <a:bodyPr>
                <a:normAutofit/>
              </a:bodyPr>
              <a:lstStyle/>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Ɛ</a:t>
                </a:r>
                <a:r>
                  <a:rPr lang="en-AU" sz="2800" baseline="-250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 is the permittivity of space</a:t>
                </a:r>
              </a:p>
              <a:p>
                <a:pPr marL="0" indent="0">
                  <a:spcBef>
                    <a:spcPts val="6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 8.85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 m</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(farads per metre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C</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N</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m</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is the capability of the vacuum to permit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electric field. </a:t>
                </a:r>
              </a:p>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For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example, the force between two separated electric charges (in the vacuum of classical electromagnetism) is given by Coulomb's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law.</a:t>
                </a:r>
              </a:p>
              <a:p>
                <a:pPr marL="0" indent="0">
                  <a:spcBef>
                    <a:spcPts val="60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60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Hence </a:t>
                </a:r>
                <a14:m>
                  <m:oMath xmlns:m="http://schemas.openxmlformats.org/officeDocument/2006/math">
                    <m:f>
                      <m:fPr>
                        <m:ctrlPr>
                          <a:rPr lang="en-AU" sz="2800" i="1" smtClean="0">
                            <a:solidFill>
                              <a:srgbClr val="420E00"/>
                            </a:solidFill>
                            <a:latin typeface="Cambria Math" panose="02040503050406030204" pitchFamily="18" charset="0"/>
                          </a:rPr>
                        </m:ctrlPr>
                      </m:fPr>
                      <m:num>
                        <m:r>
                          <a:rPr lang="en-AU" sz="2800" b="0" i="1" smtClean="0">
                            <a:solidFill>
                              <a:srgbClr val="420E00"/>
                            </a:solidFill>
                            <a:latin typeface="Cambria Math" panose="02040503050406030204" pitchFamily="18" charset="0"/>
                          </a:rPr>
                          <m:t>1</m:t>
                        </m:r>
                      </m:num>
                      <m:den>
                        <m:r>
                          <a:rPr lang="en-AU" sz="2800" b="0" i="1" smtClean="0">
                            <a:solidFill>
                              <a:srgbClr val="420E00"/>
                            </a:solidFill>
                            <a:latin typeface="Cambria Math" panose="02040503050406030204" pitchFamily="18" charset="0"/>
                          </a:rPr>
                          <m:t>4 </m:t>
                        </m:r>
                        <m:r>
                          <a:rPr lang="en-AU" sz="2800" b="0" i="1" smtClean="0">
                            <a:solidFill>
                              <a:srgbClr val="420E00"/>
                            </a:solidFill>
                            <a:latin typeface="Cambria Math" panose="02040503050406030204" pitchFamily="18" charset="0"/>
                            <a:ea typeface="Cambria Math" panose="02040503050406030204" pitchFamily="18" charset="0"/>
                          </a:rPr>
                          <m:t>𝜋</m:t>
                        </m:r>
                        <m:r>
                          <a:rPr lang="en-AU" sz="2800" b="0" i="1" smtClean="0">
                            <a:solidFill>
                              <a:srgbClr val="420E00"/>
                            </a:solidFill>
                            <a:latin typeface="Cambria Math" panose="02040503050406030204" pitchFamily="18" charset="0"/>
                            <a:ea typeface="Cambria Math" panose="02040503050406030204" pitchFamily="18" charset="0"/>
                          </a:rPr>
                          <m:t> </m:t>
                        </m:r>
                        <m:sSub>
                          <m:sSubPr>
                            <m:ctrlPr>
                              <a:rPr lang="en-AU" sz="2800" b="0" i="1" smtClean="0">
                                <a:solidFill>
                                  <a:srgbClr val="420E00"/>
                                </a:solidFill>
                                <a:latin typeface="Cambria Math" panose="02040503050406030204" pitchFamily="18" charset="0"/>
                                <a:ea typeface="Cambria Math" panose="02040503050406030204" pitchFamily="18" charset="0"/>
                              </a:rPr>
                            </m:ctrlPr>
                          </m:sSubPr>
                          <m:e>
                            <m:r>
                              <m:rPr>
                                <m:nor/>
                              </m:rP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m:t>Ɛ</m:t>
                            </m:r>
                          </m:e>
                          <m:sub>
                            <m:r>
                              <a:rPr lang="en-AU" sz="2800" b="0" i="1" smtClean="0">
                                <a:solidFill>
                                  <a:srgbClr val="420E00"/>
                                </a:solidFill>
                                <a:latin typeface="Cambria Math" panose="02040503050406030204" pitchFamily="18" charset="0"/>
                                <a:ea typeface="Cambria Math" panose="02040503050406030204" pitchFamily="18" charset="0"/>
                              </a:rPr>
                              <m:t>𝑜</m:t>
                            </m:r>
                          </m:sub>
                        </m:sSub>
                      </m:den>
                    </m:f>
                  </m:oMath>
                </a14:m>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8.988 ×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9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N m</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2" y="1099595"/>
                <a:ext cx="9905999" cy="5602147"/>
              </a:xfrm>
              <a:blipFill rotWithShape="0">
                <a:blip r:embed="rId2"/>
                <a:stretch>
                  <a:fillRect l="-1231" t="-544"/>
                </a:stretch>
              </a:blipFill>
            </p:spPr>
            <p:txBody>
              <a:bodyPr/>
              <a:lstStyle/>
              <a:p>
                <a:r>
                  <a:rPr lang="en-AU">
                    <a:noFill/>
                  </a:rPr>
                  <a:t> </a:t>
                </a:r>
              </a:p>
            </p:txBody>
          </p:sp>
        </mc:Fallback>
      </mc:AlternateContent>
      <p:grpSp>
        <p:nvGrpSpPr>
          <p:cNvPr id="7" name="Group 6"/>
          <p:cNvGrpSpPr/>
          <p:nvPr/>
        </p:nvGrpSpPr>
        <p:grpSpPr>
          <a:xfrm>
            <a:off x="5415918" y="4395607"/>
            <a:ext cx="4052172" cy="1077218"/>
            <a:chOff x="5774734" y="4303010"/>
            <a:chExt cx="4052172" cy="1077218"/>
          </a:xfrm>
        </p:grpSpPr>
        <p:sp>
          <p:nvSpPr>
            <p:cNvPr id="4" name="TextBox 3"/>
            <p:cNvSpPr txBox="1"/>
            <p:nvPr/>
          </p:nvSpPr>
          <p:spPr>
            <a:xfrm>
              <a:off x="5774734" y="4303010"/>
              <a:ext cx="4052172" cy="1077218"/>
            </a:xfrm>
            <a:prstGeom prst="rect">
              <a:avLst/>
            </a:prstGeom>
            <a:noFill/>
          </p:spPr>
          <p:txBody>
            <a:bodyPr wrap="square" rtlCol="0">
              <a:spAutoFit/>
            </a:bodyPr>
            <a:lstStyle/>
            <a:p>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F =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1           q</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q</a:t>
              </a:r>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2</a:t>
              </a:r>
            </a:p>
            <a:p>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4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3200" b="1" dirty="0" err="1">
                  <a:solidFill>
                    <a:srgbClr val="420E00"/>
                  </a:solidFill>
                  <a:latin typeface="Tahoma" panose="020B0604030504040204" pitchFamily="34" charset="0"/>
                  <a:ea typeface="Tahoma" panose="020B0604030504040204" pitchFamily="34" charset="0"/>
                  <a:cs typeface="Tahoma" panose="020B0604030504040204" pitchFamily="34" charset="0"/>
                </a:rPr>
                <a:t>Ɛ</a:t>
              </a:r>
              <a:r>
                <a:rPr lang="en-AU" sz="3200" b="1" baseline="-25000" dirty="0" err="1">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r</a:t>
              </a:r>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2</a:t>
              </a:r>
            </a:p>
          </p:txBody>
        </p:sp>
        <p:cxnSp>
          <p:nvCxnSpPr>
            <p:cNvPr id="5" name="Straight Connector 4"/>
            <p:cNvCxnSpPr/>
            <p:nvPr/>
          </p:nvCxnSpPr>
          <p:spPr>
            <a:xfrm>
              <a:off x="8353117" y="4901763"/>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07270" y="4901763"/>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5653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2"/>
          <p:cNvSpPr txBox="1">
            <a:spLocks/>
          </p:cNvSpPr>
          <p:nvPr/>
        </p:nvSpPr>
        <p:spPr>
          <a:xfrm>
            <a:off x="1141412" y="1088020"/>
            <a:ext cx="9905999" cy="5625296"/>
          </a:xfrm>
          <a:prstGeom prst="rect">
            <a:avLst/>
          </a:prstGeom>
          <a:solidFill>
            <a:schemeClr val="accent1">
              <a:alpha val="40000"/>
            </a:schemeClr>
          </a:solidFill>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Used to determine the force between two charges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spcBef>
                <a:spcPts val="600"/>
              </a:spcBef>
              <a:buNone/>
            </a:pP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Ɛ</a:t>
            </a:r>
            <a:r>
              <a:rPr lang="en-AU" sz="2800" baseline="-25000" dirty="0" err="1">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is the permittivity of space</a:t>
            </a:r>
          </a:p>
          <a:p>
            <a:pPr marL="0" indent="0">
              <a:lnSpc>
                <a:spcPct val="100000"/>
              </a:lnSpc>
              <a:spcBef>
                <a:spcPts val="6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8.854 ×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(farads per metre) or C</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N</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-2 </a:t>
            </a:r>
            <a:endPar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force of attraction or repulsion (N)</a:t>
            </a:r>
          </a:p>
          <a:p>
            <a:pPr marL="0" indent="0">
              <a:lnSpc>
                <a:spcPct val="100000"/>
              </a:lnSpc>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q</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q</a:t>
            </a:r>
            <a:r>
              <a:rPr lang="en-AU" sz="2800"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the charges that are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experiencing 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because of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spcBef>
                <a:spcPts val="6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other (C).</a:t>
            </a:r>
          </a:p>
          <a:p>
            <a:pPr marL="0" indent="0">
              <a:lnSpc>
                <a:spcPct val="100000"/>
              </a:lnSpc>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distance between the two charges (m)</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12" name="Group 11"/>
          <p:cNvGrpSpPr/>
          <p:nvPr/>
        </p:nvGrpSpPr>
        <p:grpSpPr>
          <a:xfrm>
            <a:off x="5940184" y="2073119"/>
            <a:ext cx="990254" cy="990254"/>
            <a:chOff x="1331640" y="2708920"/>
            <a:chExt cx="1368152" cy="1368152"/>
          </a:xfrm>
        </p:grpSpPr>
        <p:sp>
          <p:nvSpPr>
            <p:cNvPr id="13" name="Oval 12"/>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14" name="Group 13"/>
            <p:cNvGrpSpPr/>
            <p:nvPr/>
          </p:nvGrpSpPr>
          <p:grpSpPr>
            <a:xfrm>
              <a:off x="1381972" y="2797482"/>
              <a:ext cx="1162210" cy="1278911"/>
              <a:chOff x="1381972" y="2797482"/>
              <a:chExt cx="1162210" cy="1278911"/>
            </a:xfrm>
          </p:grpSpPr>
          <p:sp>
            <p:nvSpPr>
              <p:cNvPr id="15" name="Rectangle 14"/>
              <p:cNvSpPr/>
              <p:nvPr/>
            </p:nvSpPr>
            <p:spPr>
              <a:xfrm>
                <a:off x="1691680" y="318680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6" name="Rectangle 15"/>
              <p:cNvSpPr/>
              <p:nvPr/>
            </p:nvSpPr>
            <p:spPr>
              <a:xfrm>
                <a:off x="1504804" y="28003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7" name="Rectangle 16"/>
              <p:cNvSpPr/>
              <p:nvPr/>
            </p:nvSpPr>
            <p:spPr>
              <a:xfrm>
                <a:off x="2182821" y="303677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8" name="Rectangle 17"/>
              <p:cNvSpPr/>
              <p:nvPr/>
            </p:nvSpPr>
            <p:spPr>
              <a:xfrm>
                <a:off x="2256150" y="337354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9" name="Rectangle 18"/>
              <p:cNvSpPr/>
              <p:nvPr/>
            </p:nvSpPr>
            <p:spPr>
              <a:xfrm>
                <a:off x="1381972" y="318210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0" name="Rectangle 19"/>
              <p:cNvSpPr/>
              <p:nvPr/>
            </p:nvSpPr>
            <p:spPr>
              <a:xfrm>
                <a:off x="1877108" y="2797482"/>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1" name="Rectangle 20"/>
              <p:cNvSpPr/>
              <p:nvPr/>
            </p:nvSpPr>
            <p:spPr>
              <a:xfrm>
                <a:off x="1871700" y="3534204"/>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2" name="Rectangle 21"/>
              <p:cNvSpPr/>
              <p:nvPr/>
            </p:nvSpPr>
            <p:spPr>
              <a:xfrm>
                <a:off x="1955060" y="321644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3" name="Rectangle 22"/>
              <p:cNvSpPr/>
              <p:nvPr/>
            </p:nvSpPr>
            <p:spPr>
              <a:xfrm>
                <a:off x="1547664" y="35730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4" name="Rectangle 23"/>
              <p:cNvSpPr/>
              <p:nvPr/>
            </p:nvSpPr>
            <p:spPr>
              <a:xfrm>
                <a:off x="2074424" y="3762191"/>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grpSp>
      </p:grpSp>
      <p:grpSp>
        <p:nvGrpSpPr>
          <p:cNvPr id="25" name="Group 24"/>
          <p:cNvGrpSpPr/>
          <p:nvPr/>
        </p:nvGrpSpPr>
        <p:grpSpPr>
          <a:xfrm>
            <a:off x="7642011" y="2073119"/>
            <a:ext cx="990254" cy="990254"/>
            <a:chOff x="1331640" y="2708920"/>
            <a:chExt cx="1368152" cy="1368152"/>
          </a:xfrm>
        </p:grpSpPr>
        <p:sp>
          <p:nvSpPr>
            <p:cNvPr id="26" name="Oval 25"/>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27" name="Group 26"/>
            <p:cNvGrpSpPr/>
            <p:nvPr/>
          </p:nvGrpSpPr>
          <p:grpSpPr>
            <a:xfrm>
              <a:off x="1381972" y="2797482"/>
              <a:ext cx="1162210" cy="1278911"/>
              <a:chOff x="1381972" y="2797482"/>
              <a:chExt cx="1162210" cy="1278911"/>
            </a:xfrm>
          </p:grpSpPr>
          <p:sp>
            <p:nvSpPr>
              <p:cNvPr id="28" name="Rectangle 27"/>
              <p:cNvSpPr/>
              <p:nvPr/>
            </p:nvSpPr>
            <p:spPr>
              <a:xfrm>
                <a:off x="1691680" y="318680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9" name="Rectangle 28"/>
              <p:cNvSpPr/>
              <p:nvPr/>
            </p:nvSpPr>
            <p:spPr>
              <a:xfrm>
                <a:off x="1504804" y="28003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0" name="Rectangle 29"/>
              <p:cNvSpPr/>
              <p:nvPr/>
            </p:nvSpPr>
            <p:spPr>
              <a:xfrm>
                <a:off x="2182821" y="303677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1" name="Rectangle 30"/>
              <p:cNvSpPr/>
              <p:nvPr/>
            </p:nvSpPr>
            <p:spPr>
              <a:xfrm>
                <a:off x="2256150" y="337354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2" name="Rectangle 31"/>
              <p:cNvSpPr/>
              <p:nvPr/>
            </p:nvSpPr>
            <p:spPr>
              <a:xfrm>
                <a:off x="1381972" y="318210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3" name="Rectangle 32"/>
              <p:cNvSpPr/>
              <p:nvPr/>
            </p:nvSpPr>
            <p:spPr>
              <a:xfrm>
                <a:off x="1877108" y="2797482"/>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4" name="Rectangle 33"/>
              <p:cNvSpPr/>
              <p:nvPr/>
            </p:nvSpPr>
            <p:spPr>
              <a:xfrm>
                <a:off x="1871700" y="3534204"/>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5" name="Rectangle 34"/>
              <p:cNvSpPr/>
              <p:nvPr/>
            </p:nvSpPr>
            <p:spPr>
              <a:xfrm>
                <a:off x="1955060" y="321644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6" name="Rectangle 35"/>
              <p:cNvSpPr/>
              <p:nvPr/>
            </p:nvSpPr>
            <p:spPr>
              <a:xfrm>
                <a:off x="1547664" y="35730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7" name="Rectangle 36"/>
              <p:cNvSpPr/>
              <p:nvPr/>
            </p:nvSpPr>
            <p:spPr>
              <a:xfrm>
                <a:off x="2074424" y="3762191"/>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grpSp>
      </p:grpSp>
      <p:grpSp>
        <p:nvGrpSpPr>
          <p:cNvPr id="38" name="Group 37"/>
          <p:cNvGrpSpPr/>
          <p:nvPr/>
        </p:nvGrpSpPr>
        <p:grpSpPr>
          <a:xfrm>
            <a:off x="9336360" y="2073118"/>
            <a:ext cx="990254" cy="990254"/>
            <a:chOff x="1331641" y="2708920"/>
            <a:chExt cx="1368152" cy="1368152"/>
          </a:xfrm>
        </p:grpSpPr>
        <p:sp>
          <p:nvSpPr>
            <p:cNvPr id="39" name="Oval 38"/>
            <p:cNvSpPr/>
            <p:nvPr/>
          </p:nvSpPr>
          <p:spPr>
            <a:xfrm>
              <a:off x="1331641"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grpSp>
          <p:nvGrpSpPr>
            <p:cNvPr id="40" name="Group 39"/>
            <p:cNvGrpSpPr/>
            <p:nvPr/>
          </p:nvGrpSpPr>
          <p:grpSpPr>
            <a:xfrm>
              <a:off x="1381972" y="2797482"/>
              <a:ext cx="1162210" cy="1278911"/>
              <a:chOff x="1381972" y="2797482"/>
              <a:chExt cx="1162210" cy="1278911"/>
            </a:xfrm>
          </p:grpSpPr>
          <p:sp>
            <p:nvSpPr>
              <p:cNvPr id="41" name="Rectangle 40"/>
              <p:cNvSpPr/>
              <p:nvPr/>
            </p:nvSpPr>
            <p:spPr>
              <a:xfrm>
                <a:off x="1691680" y="318680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2" name="Rectangle 41"/>
              <p:cNvSpPr/>
              <p:nvPr/>
            </p:nvSpPr>
            <p:spPr>
              <a:xfrm>
                <a:off x="1504804" y="28003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3" name="Rectangle 42"/>
              <p:cNvSpPr/>
              <p:nvPr/>
            </p:nvSpPr>
            <p:spPr>
              <a:xfrm>
                <a:off x="2182821" y="303677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4" name="Rectangle 43"/>
              <p:cNvSpPr/>
              <p:nvPr/>
            </p:nvSpPr>
            <p:spPr>
              <a:xfrm>
                <a:off x="2256150" y="337354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5" name="Rectangle 44"/>
              <p:cNvSpPr/>
              <p:nvPr/>
            </p:nvSpPr>
            <p:spPr>
              <a:xfrm>
                <a:off x="1381972" y="318210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6" name="Rectangle 45"/>
              <p:cNvSpPr/>
              <p:nvPr/>
            </p:nvSpPr>
            <p:spPr>
              <a:xfrm>
                <a:off x="1877108" y="2797482"/>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7" name="Rectangle 46"/>
              <p:cNvSpPr/>
              <p:nvPr/>
            </p:nvSpPr>
            <p:spPr>
              <a:xfrm>
                <a:off x="1871700" y="3534204"/>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8" name="Rectangle 47"/>
              <p:cNvSpPr/>
              <p:nvPr/>
            </p:nvSpPr>
            <p:spPr>
              <a:xfrm>
                <a:off x="1955060" y="321644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9" name="Rectangle 48"/>
              <p:cNvSpPr/>
              <p:nvPr/>
            </p:nvSpPr>
            <p:spPr>
              <a:xfrm>
                <a:off x="1547664" y="35730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50" name="Rectangle 49"/>
              <p:cNvSpPr/>
              <p:nvPr/>
            </p:nvSpPr>
            <p:spPr>
              <a:xfrm>
                <a:off x="2074424" y="3762191"/>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grpSp>
      </p:grpSp>
      <p:cxnSp>
        <p:nvCxnSpPr>
          <p:cNvPr id="53" name="Straight Arrow Connector 52"/>
          <p:cNvCxnSpPr/>
          <p:nvPr/>
        </p:nvCxnSpPr>
        <p:spPr>
          <a:xfrm>
            <a:off x="6439226" y="3282298"/>
            <a:ext cx="1697913" cy="0"/>
          </a:xfrm>
          <a:prstGeom prst="straightConnector1">
            <a:avLst/>
          </a:prstGeom>
          <a:ln w="25400">
            <a:solidFill>
              <a:srgbClr val="420E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141053" y="3273936"/>
            <a:ext cx="1697913" cy="0"/>
          </a:xfrm>
          <a:prstGeom prst="straightConnector1">
            <a:avLst/>
          </a:prstGeom>
          <a:ln w="25400">
            <a:solidFill>
              <a:srgbClr val="420E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157376" y="2765055"/>
            <a:ext cx="320922" cy="584775"/>
          </a:xfrm>
          <a:prstGeom prst="rect">
            <a:avLst/>
          </a:prstGeom>
          <a:noFill/>
        </p:spPr>
        <p:txBody>
          <a:bodyPr wrap="none" rtlCol="0">
            <a:spAutoFit/>
          </a:bodyPr>
          <a:lstStyle/>
          <a:p>
            <a:r>
              <a:rPr lang="en-AU" sz="3200" dirty="0">
                <a:solidFill>
                  <a:srgbClr val="420E00"/>
                </a:solidFill>
              </a:rPr>
              <a:t>r</a:t>
            </a:r>
          </a:p>
        </p:txBody>
      </p:sp>
      <p:sp>
        <p:nvSpPr>
          <p:cNvPr id="60" name="TextBox 59"/>
          <p:cNvSpPr txBox="1"/>
          <p:nvPr/>
        </p:nvSpPr>
        <p:spPr>
          <a:xfrm>
            <a:off x="8859203" y="2765055"/>
            <a:ext cx="320922" cy="584775"/>
          </a:xfrm>
          <a:prstGeom prst="rect">
            <a:avLst/>
          </a:prstGeom>
          <a:noFill/>
        </p:spPr>
        <p:txBody>
          <a:bodyPr wrap="none" rtlCol="0">
            <a:spAutoFit/>
          </a:bodyPr>
          <a:lstStyle/>
          <a:p>
            <a:r>
              <a:rPr lang="en-AU" sz="3200" dirty="0">
                <a:solidFill>
                  <a:srgbClr val="420E00"/>
                </a:solidFill>
              </a:rPr>
              <a:t>r</a:t>
            </a:r>
          </a:p>
        </p:txBody>
      </p:sp>
      <p:sp>
        <p:nvSpPr>
          <p:cNvPr id="57" name="Right Arrow 56"/>
          <p:cNvSpPr/>
          <p:nvPr/>
        </p:nvSpPr>
        <p:spPr>
          <a:xfrm>
            <a:off x="8688288" y="2440460"/>
            <a:ext cx="216024" cy="22999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a:solidFill>
                <a:srgbClr val="420E00"/>
              </a:solidFill>
            </a:endParaRPr>
          </a:p>
        </p:txBody>
      </p:sp>
      <p:sp>
        <p:nvSpPr>
          <p:cNvPr id="62" name="Right Arrow 61"/>
          <p:cNvSpPr/>
          <p:nvPr/>
        </p:nvSpPr>
        <p:spPr>
          <a:xfrm rot="10800000">
            <a:off x="9056712" y="2453251"/>
            <a:ext cx="216024" cy="22999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ight Arrow 62"/>
          <p:cNvSpPr/>
          <p:nvPr/>
        </p:nvSpPr>
        <p:spPr>
          <a:xfrm rot="10800000">
            <a:off x="5677725" y="2453250"/>
            <a:ext cx="216024" cy="22999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itle 1"/>
          <p:cNvSpPr txBox="1">
            <a:spLocks/>
          </p:cNvSpPr>
          <p:nvPr/>
        </p:nvSpPr>
        <p:spPr>
          <a:xfrm>
            <a:off x="114141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AU" sz="4400" dirty="0" smtClean="0"/>
              <a:t>COULOMB’s Law</a:t>
            </a:r>
            <a:endParaRPr lang="en-AU" sz="4400" dirty="0"/>
          </a:p>
        </p:txBody>
      </p:sp>
      <p:cxnSp>
        <p:nvCxnSpPr>
          <p:cNvPr id="55" name="Straight Connector 54"/>
          <p:cNvCxnSpPr/>
          <p:nvPr/>
        </p:nvCxnSpPr>
        <p:spPr>
          <a:xfrm>
            <a:off x="9835400" y="2073120"/>
            <a:ext cx="0" cy="1425203"/>
          </a:xfrm>
          <a:prstGeom prst="line">
            <a:avLst/>
          </a:prstGeom>
          <a:ln w="25400">
            <a:solidFill>
              <a:schemeClr val="accent3">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41052" y="2071556"/>
            <a:ext cx="0" cy="1425203"/>
          </a:xfrm>
          <a:prstGeom prst="line">
            <a:avLst/>
          </a:prstGeom>
          <a:ln w="25400">
            <a:solidFill>
              <a:schemeClr val="accent3">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3" idx="0"/>
          </p:cNvCxnSpPr>
          <p:nvPr/>
        </p:nvCxnSpPr>
        <p:spPr>
          <a:xfrm>
            <a:off x="6435311" y="2073120"/>
            <a:ext cx="0" cy="1425203"/>
          </a:xfrm>
          <a:prstGeom prst="line">
            <a:avLst/>
          </a:prstGeom>
          <a:ln w="25400">
            <a:solidFill>
              <a:schemeClr val="accent3">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376033" y="2027981"/>
            <a:ext cx="4052172" cy="1077218"/>
            <a:chOff x="5543241" y="4673400"/>
            <a:chExt cx="4052172" cy="1077218"/>
          </a:xfrm>
        </p:grpSpPr>
        <p:sp>
          <p:nvSpPr>
            <p:cNvPr id="66" name="TextBox 65"/>
            <p:cNvSpPr txBox="1"/>
            <p:nvPr/>
          </p:nvSpPr>
          <p:spPr>
            <a:xfrm>
              <a:off x="5543241" y="4673400"/>
              <a:ext cx="4052172" cy="1077218"/>
            </a:xfrm>
            <a:prstGeom prst="rect">
              <a:avLst/>
            </a:prstGeom>
            <a:solidFill>
              <a:schemeClr val="accent1">
                <a:lumMod val="60000"/>
                <a:lumOff val="40000"/>
              </a:schemeClr>
            </a:solidFill>
          </p:spPr>
          <p:txBody>
            <a:bodyPr wrap="square" rtlCol="0">
              <a:spAutoFit/>
            </a:bodyPr>
            <a:lstStyle/>
            <a:p>
              <a:r>
                <a:rPr lang="en-AU" sz="3200" b="1" dirty="0">
                  <a:solidFill>
                    <a:srgbClr val="420E00"/>
                  </a:solidFill>
                  <a:latin typeface="+mj-lt"/>
                </a:rPr>
                <a:t>F = </a:t>
              </a:r>
              <a:r>
                <a:rPr lang="en-AU" sz="3200" b="1" dirty="0" smtClean="0">
                  <a:solidFill>
                    <a:srgbClr val="420E00"/>
                  </a:solidFill>
                  <a:latin typeface="+mj-lt"/>
                </a:rPr>
                <a:t>   1           q</a:t>
              </a:r>
              <a:r>
                <a:rPr lang="en-AU" sz="3200" b="1" baseline="-25000" dirty="0" smtClean="0">
                  <a:solidFill>
                    <a:srgbClr val="420E00"/>
                  </a:solidFill>
                  <a:latin typeface="+mj-lt"/>
                </a:rPr>
                <a:t>1</a:t>
              </a:r>
              <a:r>
                <a:rPr lang="en-AU" sz="3200" b="1" dirty="0" smtClean="0">
                  <a:solidFill>
                    <a:srgbClr val="420E00"/>
                  </a:solidFill>
                  <a:latin typeface="+mj-lt"/>
                </a:rPr>
                <a:t> </a:t>
              </a:r>
              <a:r>
                <a:rPr lang="en-AU" sz="3200" b="1" dirty="0">
                  <a:solidFill>
                    <a:srgbClr val="420E00"/>
                  </a:solidFill>
                  <a:latin typeface="+mj-lt"/>
                </a:rPr>
                <a:t>q</a:t>
              </a:r>
              <a:r>
                <a:rPr lang="en-AU" sz="3200" b="1" baseline="-25000" dirty="0">
                  <a:solidFill>
                    <a:srgbClr val="420E00"/>
                  </a:solidFill>
                  <a:latin typeface="+mj-lt"/>
                </a:rPr>
                <a:t>2</a:t>
              </a:r>
            </a:p>
            <a:p>
              <a:r>
                <a:rPr lang="en-AU" sz="3200" b="1" baseline="-25000" dirty="0">
                  <a:solidFill>
                    <a:srgbClr val="420E00"/>
                  </a:solidFill>
                  <a:latin typeface="+mj-lt"/>
                </a:rPr>
                <a:t>    	</a:t>
              </a:r>
              <a:r>
                <a:rPr lang="en-AU" sz="3200" b="1" dirty="0">
                  <a:solidFill>
                    <a:srgbClr val="420E00"/>
                  </a:solidFill>
                  <a:latin typeface="+mj-lt"/>
                </a:rPr>
                <a:t> </a:t>
              </a:r>
              <a:r>
                <a:rPr lang="en-AU" sz="3200" b="1" dirty="0" smtClean="0">
                  <a:solidFill>
                    <a:srgbClr val="420E00"/>
                  </a:solidFill>
                  <a:latin typeface="+mj-lt"/>
                </a:rPr>
                <a:t>  4 </a:t>
              </a:r>
              <a:r>
                <a:rPr lang="en-AU" sz="3200" b="1" dirty="0" smtClean="0">
                  <a:solidFill>
                    <a:srgbClr val="420E00"/>
                  </a:solidFill>
                  <a:latin typeface="+mj-lt"/>
                  <a:sym typeface="Symbol" panose="05050102010706020507" pitchFamily="18" charset="2"/>
                </a:rPr>
                <a:t> </a:t>
              </a:r>
              <a:r>
                <a:rPr lang="en-AU" sz="3200" b="1" dirty="0" err="1">
                  <a:solidFill>
                    <a:srgbClr val="420E00"/>
                  </a:solidFill>
                  <a:ea typeface="Cambria Math" panose="02040503050406030204" pitchFamily="18" charset="0"/>
                </a:rPr>
                <a:t>Ɛ</a:t>
              </a:r>
              <a:r>
                <a:rPr lang="en-AU" sz="3200" b="1" baseline="-25000" dirty="0" err="1">
                  <a:solidFill>
                    <a:srgbClr val="420E00"/>
                  </a:solidFill>
                  <a:ea typeface="Cambria Math" panose="02040503050406030204" pitchFamily="18" charset="0"/>
                </a:rPr>
                <a:t>o</a:t>
              </a:r>
              <a:r>
                <a:rPr lang="en-AU" sz="3200" b="1" dirty="0" smtClean="0">
                  <a:solidFill>
                    <a:srgbClr val="420E00"/>
                  </a:solidFill>
                  <a:latin typeface="+mj-lt"/>
                </a:rPr>
                <a:t>         </a:t>
              </a:r>
              <a:r>
                <a:rPr lang="en-AU" sz="3200" b="1" baseline="-25000" dirty="0" smtClean="0">
                  <a:solidFill>
                    <a:srgbClr val="420E00"/>
                  </a:solidFill>
                  <a:latin typeface="+mj-lt"/>
                </a:rPr>
                <a:t> </a:t>
              </a:r>
              <a:r>
                <a:rPr lang="en-AU" sz="3200" b="1" dirty="0">
                  <a:solidFill>
                    <a:srgbClr val="420E00"/>
                  </a:solidFill>
                  <a:latin typeface="+mj-lt"/>
                </a:rPr>
                <a:t>r</a:t>
              </a:r>
              <a:r>
                <a:rPr lang="en-AU" sz="3200" b="1" baseline="-25000" dirty="0">
                  <a:solidFill>
                    <a:srgbClr val="420E00"/>
                  </a:solidFill>
                  <a:latin typeface="+mj-lt"/>
                </a:rPr>
                <a:t>2</a:t>
              </a:r>
            </a:p>
          </p:txBody>
        </p:sp>
        <p:cxnSp>
          <p:nvCxnSpPr>
            <p:cNvPr id="67" name="Straight Connector 66"/>
            <p:cNvCxnSpPr/>
            <p:nvPr/>
          </p:nvCxnSpPr>
          <p:spPr>
            <a:xfrm>
              <a:off x="7959578" y="5272154"/>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294753" y="5272154"/>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414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Coulomb’s Law</a:t>
            </a:r>
            <a:endParaRPr lang="en-AU" sz="4400" dirty="0"/>
          </a:p>
        </p:txBody>
      </p:sp>
      <p:sp>
        <p:nvSpPr>
          <p:cNvPr id="3" name="Content Placeholder 2"/>
          <p:cNvSpPr>
            <a:spLocks noGrp="1"/>
          </p:cNvSpPr>
          <p:nvPr>
            <p:ph idx="1"/>
          </p:nvPr>
        </p:nvSpPr>
        <p:spPr>
          <a:xfrm>
            <a:off x="1141412" y="1478570"/>
            <a:ext cx="9905999" cy="4996875"/>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3.2a:</a:t>
            </a:r>
            <a:r>
              <a:rPr lang="en-AU" sz="2800" dirty="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charges are separated by a distance of 3cm. The first charge is 3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 whilst the second charge is -12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 What is the force between the two charges and is it attractive or repulsive?</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5367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a:spLocks/>
          </p:cNvSpPr>
          <p:nvPr/>
        </p:nvSpPr>
        <p:spPr>
          <a:xfrm>
            <a:off x="1141412" y="1088020"/>
            <a:ext cx="9905999" cy="5387425"/>
          </a:xfrm>
          <a:prstGeom prst="rect">
            <a:avLst/>
          </a:prstGeom>
          <a:solidFill>
            <a:schemeClr val="accent1">
              <a:alpha val="4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3.2b: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Two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balloons are charged by rubbing on a students jumper and then hung from silk threads as shown. It was found that one balloon had a charge of +3 micro-coulombs and the other has a charge of +5 micro-coulombs.</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Draw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diagram to show how they would look after they were hung near each other</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 Calculate the force between the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balloons</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if they are separated by 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distance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8 cm.</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44" name="Group 43"/>
          <p:cNvGrpSpPr/>
          <p:nvPr/>
        </p:nvGrpSpPr>
        <p:grpSpPr>
          <a:xfrm>
            <a:off x="8031013" y="5378854"/>
            <a:ext cx="840947" cy="840947"/>
            <a:chOff x="1331640" y="2708920"/>
            <a:chExt cx="1368152" cy="1368152"/>
          </a:xfrm>
        </p:grpSpPr>
        <p:sp>
          <p:nvSpPr>
            <p:cNvPr id="45" name="Oval 44"/>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46" name="Rectangle 45"/>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+3 </a:t>
              </a:r>
              <a:r>
                <a:rPr lang="el-GR" sz="2000" dirty="0">
                  <a:solidFill>
                    <a:srgbClr val="420E00"/>
                  </a:solidFill>
                </a:rPr>
                <a:t>μ</a:t>
              </a:r>
              <a:r>
                <a:rPr lang="en-AU" sz="2000" dirty="0">
                  <a:solidFill>
                    <a:srgbClr val="420E00"/>
                  </a:solidFill>
                </a:rPr>
                <a:t>C</a:t>
              </a:r>
            </a:p>
          </p:txBody>
        </p:sp>
      </p:grpSp>
      <p:cxnSp>
        <p:nvCxnSpPr>
          <p:cNvPr id="27" name="Straight Connector 26"/>
          <p:cNvCxnSpPr/>
          <p:nvPr/>
        </p:nvCxnSpPr>
        <p:spPr>
          <a:xfrm>
            <a:off x="8451485" y="4339289"/>
            <a:ext cx="1" cy="1039565"/>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621472" y="4339289"/>
            <a:ext cx="1" cy="1039565"/>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200999" y="5378854"/>
            <a:ext cx="840947" cy="840947"/>
            <a:chOff x="1331640" y="2708920"/>
            <a:chExt cx="1368152" cy="1368152"/>
          </a:xfrm>
        </p:grpSpPr>
        <p:sp>
          <p:nvSpPr>
            <p:cNvPr id="33" name="Oval 32"/>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34" name="Rectangle 33"/>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+5 </a:t>
              </a:r>
              <a:r>
                <a:rPr lang="el-GR" sz="2000" dirty="0">
                  <a:solidFill>
                    <a:srgbClr val="420E00"/>
                  </a:solidFill>
                </a:rPr>
                <a:t>μ</a:t>
              </a:r>
              <a:r>
                <a:rPr lang="en-AU" sz="2000" dirty="0">
                  <a:solidFill>
                    <a:srgbClr val="420E00"/>
                  </a:solidFill>
                </a:rPr>
                <a:t>C</a:t>
              </a:r>
            </a:p>
          </p:txBody>
        </p:sp>
      </p:grpSp>
      <p:sp>
        <p:nvSpPr>
          <p:cNvPr id="10" name="TextBox 9"/>
          <p:cNvSpPr txBox="1"/>
          <p:nvPr/>
        </p:nvSpPr>
        <p:spPr>
          <a:xfrm>
            <a:off x="8151401" y="3783608"/>
            <a:ext cx="1890544" cy="584775"/>
          </a:xfrm>
          <a:prstGeom prst="rect">
            <a:avLst/>
          </a:prstGeom>
          <a:solidFill>
            <a:schemeClr val="accent1">
              <a:lumMod val="60000"/>
              <a:lumOff val="40000"/>
            </a:schemeClr>
          </a:solidFill>
        </p:spPr>
        <p:txBody>
          <a:bodyPr wrap="square" rtlCol="0">
            <a:spAutoFit/>
          </a:bodyPr>
          <a:lstStyle/>
          <a:p>
            <a:endParaRPr lang="en-AU" sz="4800" b="1" baseline="-25000" dirty="0">
              <a:latin typeface="+mj-lt"/>
            </a:endParaRPr>
          </a:p>
        </p:txBody>
      </p:sp>
      <p:sp>
        <p:nvSpPr>
          <p:cNvPr id="28" name="Title 1"/>
          <p:cNvSpPr txBox="1">
            <a:spLocks/>
          </p:cNvSpPr>
          <p:nvPr/>
        </p:nvSpPr>
        <p:spPr>
          <a:xfrm>
            <a:off x="114141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AU" sz="4400" dirty="0" smtClean="0"/>
              <a:t>Coulomb’s Law</a:t>
            </a:r>
            <a:endParaRPr lang="en-AU" sz="4400" dirty="0"/>
          </a:p>
        </p:txBody>
      </p:sp>
      <p:cxnSp>
        <p:nvCxnSpPr>
          <p:cNvPr id="54" name="Straight Connector 53"/>
          <p:cNvCxnSpPr/>
          <p:nvPr/>
        </p:nvCxnSpPr>
        <p:spPr>
          <a:xfrm>
            <a:off x="9617315" y="4346947"/>
            <a:ext cx="724714" cy="919981"/>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0065608" y="5059291"/>
            <a:ext cx="840947" cy="840947"/>
            <a:chOff x="1331640" y="2708920"/>
            <a:chExt cx="1368152" cy="1368152"/>
          </a:xfrm>
        </p:grpSpPr>
        <p:sp>
          <p:nvSpPr>
            <p:cNvPr id="65" name="Oval 64"/>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66" name="Rectangle 65"/>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+5 </a:t>
              </a:r>
              <a:r>
                <a:rPr lang="el-GR" sz="2000" dirty="0">
                  <a:solidFill>
                    <a:srgbClr val="420E00"/>
                  </a:solidFill>
                </a:rPr>
                <a:t>μ</a:t>
              </a:r>
              <a:r>
                <a:rPr lang="en-AU" sz="2000" dirty="0">
                  <a:solidFill>
                    <a:srgbClr val="420E00"/>
                  </a:solidFill>
                </a:rPr>
                <a:t>C</a:t>
              </a:r>
            </a:p>
          </p:txBody>
        </p:sp>
      </p:grpSp>
      <p:grpSp>
        <p:nvGrpSpPr>
          <p:cNvPr id="68" name="Group 67"/>
          <p:cNvGrpSpPr/>
          <p:nvPr/>
        </p:nvGrpSpPr>
        <p:grpSpPr>
          <a:xfrm>
            <a:off x="7040721" y="4948085"/>
            <a:ext cx="840947" cy="840947"/>
            <a:chOff x="1331640" y="2708920"/>
            <a:chExt cx="1368152" cy="1368152"/>
          </a:xfrm>
        </p:grpSpPr>
        <p:sp>
          <p:nvSpPr>
            <p:cNvPr id="69" name="Oval 68"/>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70" name="Rectangle 69"/>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+3 </a:t>
              </a:r>
              <a:r>
                <a:rPr lang="el-GR" sz="2000" dirty="0">
                  <a:solidFill>
                    <a:srgbClr val="420E00"/>
                  </a:solidFill>
                </a:rPr>
                <a:t>μ</a:t>
              </a:r>
              <a:r>
                <a:rPr lang="en-AU" sz="2000" dirty="0">
                  <a:solidFill>
                    <a:srgbClr val="420E00"/>
                  </a:solidFill>
                </a:rPr>
                <a:t>C</a:t>
              </a:r>
            </a:p>
          </p:txBody>
        </p:sp>
      </p:grpSp>
      <p:cxnSp>
        <p:nvCxnSpPr>
          <p:cNvPr id="71" name="Straight Connector 70"/>
          <p:cNvCxnSpPr/>
          <p:nvPr/>
        </p:nvCxnSpPr>
        <p:spPr>
          <a:xfrm flipH="1">
            <a:off x="7746103" y="4368383"/>
            <a:ext cx="661250" cy="734238"/>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1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COULOMB’s Law</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3.2c: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 small polystyrene ball carries a charge of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1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nC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and is placed between two other balls (B and C), as shown in the diagram. Calculate the total force acting on the +1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nC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charge.</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26" name="Group 25"/>
          <p:cNvGrpSpPr/>
          <p:nvPr/>
        </p:nvGrpSpPr>
        <p:grpSpPr>
          <a:xfrm>
            <a:off x="1895114" y="3781732"/>
            <a:ext cx="8398593" cy="1974065"/>
            <a:chOff x="5785503" y="2812866"/>
            <a:chExt cx="4847003" cy="998792"/>
          </a:xfrm>
        </p:grpSpPr>
        <p:grpSp>
          <p:nvGrpSpPr>
            <p:cNvPr id="12" name="Group 11"/>
            <p:cNvGrpSpPr/>
            <p:nvPr/>
          </p:nvGrpSpPr>
          <p:grpSpPr>
            <a:xfrm>
              <a:off x="5785503" y="2832555"/>
              <a:ext cx="947774" cy="947774"/>
              <a:chOff x="1040106" y="2708920"/>
              <a:chExt cx="1659687" cy="1659687"/>
            </a:xfrm>
          </p:grpSpPr>
          <p:sp>
            <p:nvSpPr>
              <p:cNvPr id="13" name="Oval 12"/>
              <p:cNvSpPr/>
              <p:nvPr/>
            </p:nvSpPr>
            <p:spPr>
              <a:xfrm>
                <a:off x="1040106" y="2708920"/>
                <a:ext cx="1659687" cy="1659687"/>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b="1">
                  <a:solidFill>
                    <a:schemeClr val="tx1"/>
                  </a:solidFill>
                </a:endParaRPr>
              </a:p>
            </p:txBody>
          </p:sp>
          <p:sp>
            <p:nvSpPr>
              <p:cNvPr id="14" name="Rectangle 13"/>
              <p:cNvSpPr/>
              <p:nvPr/>
            </p:nvSpPr>
            <p:spPr>
              <a:xfrm>
                <a:off x="1042691" y="3284261"/>
                <a:ext cx="1657102" cy="536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rgbClr val="420E00"/>
                    </a:solidFill>
                  </a:rPr>
                  <a:t>B      </a:t>
                </a:r>
                <a:r>
                  <a:rPr lang="en-AU" sz="3200" b="1" dirty="0" smtClean="0">
                    <a:solidFill>
                      <a:srgbClr val="420E00"/>
                    </a:solidFill>
                  </a:rPr>
                  <a:t>       +</a:t>
                </a:r>
                <a:r>
                  <a:rPr lang="en-AU" sz="3200" b="1" dirty="0">
                    <a:solidFill>
                      <a:srgbClr val="420E00"/>
                    </a:solidFill>
                  </a:rPr>
                  <a:t>3 </a:t>
                </a:r>
                <a:r>
                  <a:rPr lang="en-AU" sz="3200" b="1" dirty="0" err="1">
                    <a:solidFill>
                      <a:srgbClr val="420E00"/>
                    </a:solidFill>
                  </a:rPr>
                  <a:t>nC</a:t>
                </a:r>
                <a:endParaRPr lang="en-AU" sz="3200" b="1" dirty="0">
                  <a:solidFill>
                    <a:srgbClr val="420E00"/>
                  </a:solidFill>
                </a:endParaRPr>
              </a:p>
            </p:txBody>
          </p:sp>
        </p:grpSp>
        <p:grpSp>
          <p:nvGrpSpPr>
            <p:cNvPr id="15" name="Group 14"/>
            <p:cNvGrpSpPr/>
            <p:nvPr/>
          </p:nvGrpSpPr>
          <p:grpSpPr>
            <a:xfrm>
              <a:off x="7338349" y="2832555"/>
              <a:ext cx="979103" cy="979103"/>
              <a:chOff x="1331640" y="2708920"/>
              <a:chExt cx="1368152" cy="1368152"/>
            </a:xfrm>
          </p:grpSpPr>
          <p:sp>
            <p:nvSpPr>
              <p:cNvPr id="16" name="Oval 15"/>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b="1">
                  <a:solidFill>
                    <a:srgbClr val="420E00"/>
                  </a:solidFill>
                </a:endParaRPr>
              </a:p>
            </p:txBody>
          </p:sp>
          <p:sp>
            <p:nvSpPr>
              <p:cNvPr id="17" name="Rectangle 16"/>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rgbClr val="420E00"/>
                    </a:solidFill>
                  </a:rPr>
                  <a:t>A      </a:t>
                </a:r>
                <a:r>
                  <a:rPr lang="en-AU" sz="3200" b="1" dirty="0" smtClean="0">
                    <a:solidFill>
                      <a:srgbClr val="420E00"/>
                    </a:solidFill>
                  </a:rPr>
                  <a:t>       +</a:t>
                </a:r>
                <a:r>
                  <a:rPr lang="en-AU" sz="3200" b="1" dirty="0">
                    <a:solidFill>
                      <a:srgbClr val="420E00"/>
                    </a:solidFill>
                  </a:rPr>
                  <a:t>1 </a:t>
                </a:r>
                <a:r>
                  <a:rPr lang="en-AU" sz="3200" b="1" dirty="0" err="1">
                    <a:solidFill>
                      <a:srgbClr val="420E00"/>
                    </a:solidFill>
                  </a:rPr>
                  <a:t>nC</a:t>
                </a:r>
                <a:endParaRPr lang="en-AU" sz="3200" b="1" dirty="0">
                  <a:solidFill>
                    <a:srgbClr val="420E00"/>
                  </a:solidFill>
                </a:endParaRPr>
              </a:p>
            </p:txBody>
          </p:sp>
        </p:grpSp>
        <p:grpSp>
          <p:nvGrpSpPr>
            <p:cNvPr id="18" name="Group 17"/>
            <p:cNvGrpSpPr/>
            <p:nvPr/>
          </p:nvGrpSpPr>
          <p:grpSpPr>
            <a:xfrm>
              <a:off x="9684732" y="2832555"/>
              <a:ext cx="947774" cy="947774"/>
              <a:chOff x="1331640" y="2708920"/>
              <a:chExt cx="1368152" cy="1368152"/>
            </a:xfrm>
          </p:grpSpPr>
          <p:sp>
            <p:nvSpPr>
              <p:cNvPr id="19" name="Oval 18"/>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b="1">
                  <a:solidFill>
                    <a:srgbClr val="420E00"/>
                  </a:solidFill>
                </a:endParaRPr>
              </a:p>
            </p:txBody>
          </p:sp>
          <p:sp>
            <p:nvSpPr>
              <p:cNvPr id="20" name="Rectangle 19"/>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rgbClr val="420E00"/>
                    </a:solidFill>
                  </a:rPr>
                  <a:t>C        </a:t>
                </a:r>
                <a:r>
                  <a:rPr lang="en-AU" sz="3200" b="1" dirty="0" smtClean="0">
                    <a:solidFill>
                      <a:srgbClr val="420E00"/>
                    </a:solidFill>
                  </a:rPr>
                  <a:t>                   </a:t>
                </a:r>
                <a:r>
                  <a:rPr lang="en-AU" sz="3200" b="1" dirty="0">
                    <a:solidFill>
                      <a:srgbClr val="420E00"/>
                    </a:solidFill>
                  </a:rPr>
                  <a:t>-6 </a:t>
                </a:r>
                <a:r>
                  <a:rPr lang="en-AU" sz="3200" b="1" dirty="0" err="1">
                    <a:solidFill>
                      <a:srgbClr val="420E00"/>
                    </a:solidFill>
                  </a:rPr>
                  <a:t>nC</a:t>
                </a:r>
                <a:endParaRPr lang="en-AU" sz="3200" b="1" dirty="0">
                  <a:solidFill>
                    <a:srgbClr val="420E00"/>
                  </a:solidFill>
                </a:endParaRPr>
              </a:p>
            </p:txBody>
          </p:sp>
        </p:grpSp>
        <p:cxnSp>
          <p:nvCxnSpPr>
            <p:cNvPr id="21" name="Straight Arrow Connector 20"/>
            <p:cNvCxnSpPr>
              <a:stCxn id="14" idx="3"/>
            </p:cNvCxnSpPr>
            <p:nvPr/>
          </p:nvCxnSpPr>
          <p:spPr>
            <a:xfrm flipV="1">
              <a:off x="6733277" y="3313223"/>
              <a:ext cx="597998" cy="1036"/>
            </a:xfrm>
            <a:prstGeom prst="straightConnector1">
              <a:avLst/>
            </a:prstGeom>
            <a:ln w="254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317451" y="3312187"/>
              <a:ext cx="1367281" cy="2072"/>
            </a:xfrm>
            <a:prstGeom prst="straightConnector1">
              <a:avLst/>
            </a:prstGeom>
            <a:ln w="254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72065" y="2812866"/>
              <a:ext cx="858703" cy="295871"/>
            </a:xfrm>
            <a:prstGeom prst="rect">
              <a:avLst/>
            </a:prstGeom>
            <a:noFill/>
          </p:spPr>
          <p:txBody>
            <a:bodyPr wrap="none" rtlCol="0">
              <a:spAutoFit/>
            </a:bodyPr>
            <a:lstStyle/>
            <a:p>
              <a:r>
                <a:rPr lang="en-AU" sz="3200" b="1" dirty="0">
                  <a:solidFill>
                    <a:srgbClr val="420E00"/>
                  </a:solidFill>
                </a:rPr>
                <a:t>5.2 mm</a:t>
              </a:r>
            </a:p>
          </p:txBody>
        </p:sp>
        <p:sp>
          <p:nvSpPr>
            <p:cNvPr id="24" name="TextBox 23"/>
            <p:cNvSpPr txBox="1"/>
            <p:nvPr/>
          </p:nvSpPr>
          <p:spPr>
            <a:xfrm>
              <a:off x="8647844" y="2812866"/>
              <a:ext cx="858703" cy="295871"/>
            </a:xfrm>
            <a:prstGeom prst="rect">
              <a:avLst/>
            </a:prstGeom>
            <a:noFill/>
          </p:spPr>
          <p:txBody>
            <a:bodyPr wrap="none" rtlCol="0">
              <a:spAutoFit/>
            </a:bodyPr>
            <a:lstStyle/>
            <a:p>
              <a:r>
                <a:rPr lang="en-AU" sz="3200" b="1" dirty="0">
                  <a:solidFill>
                    <a:srgbClr val="420E00"/>
                  </a:solidFill>
                </a:rPr>
                <a:t>9.6 mm</a:t>
              </a:r>
            </a:p>
          </p:txBody>
        </p:sp>
      </p:grpSp>
    </p:spTree>
    <p:extLst>
      <p:ext uri="{BB962C8B-B14F-4D97-AF65-F5344CB8AC3E}">
        <p14:creationId xmlns:p14="http://schemas.microsoft.com/office/powerpoint/2010/main" val="1203351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Electric Field</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3.1</a:t>
            </a:r>
          </a:p>
          <a:p>
            <a:r>
              <a:rPr lang="en-AU" sz="3200" b="1" dirty="0" smtClean="0">
                <a:effectLst>
                  <a:outerShdw blurRad="38100" dist="38100" dir="2700000" algn="tl">
                    <a:srgbClr val="000000">
                      <a:alpha val="43137"/>
                    </a:srgbClr>
                  </a:outerShdw>
                </a:effectLst>
              </a:rPr>
              <a:t>Page 72 - 82</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1412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Coulomb’s Law</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3.2d:</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Van de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Graaff</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machines are placed 50 cm apart and switched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on. If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they both attain a charge of 3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μC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of the same sign, what will be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force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between them? (Ignore the size of the machines for the moment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How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would this force change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if:</a:t>
            </a:r>
          </a:p>
          <a:p>
            <a:pPr marL="457200" indent="-457200">
              <a:buSzPct val="100000"/>
              <a:buFont typeface="+mj-lt"/>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one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the machines sparks and loses half its charge?</a:t>
            </a:r>
          </a:p>
          <a:p>
            <a:pPr marL="457200" indent="-457200">
              <a:buSzPct val="100000"/>
              <a:buFont typeface="+mj-lt"/>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machines are moved to a distance of 1 m apart?</a:t>
            </a:r>
          </a:p>
          <a:p>
            <a:pPr marL="457200" indent="-457200">
              <a:buSzPct val="100000"/>
              <a:buFont typeface="+mj-lt"/>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charges were of opposite sign instead of the same?</a:t>
            </a:r>
          </a:p>
        </p:txBody>
      </p:sp>
    </p:spTree>
    <p:extLst>
      <p:ext uri="{BB962C8B-B14F-4D97-AF65-F5344CB8AC3E}">
        <p14:creationId xmlns:p14="http://schemas.microsoft.com/office/powerpoint/2010/main" val="2791666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3.2-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3.3,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85-91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Q1 </a:t>
            </a:r>
            <a:r>
              <a:rPr lang="en-AU" sz="2800" dirty="0" smtClean="0">
                <a:solidFill>
                  <a:schemeClr val="accent6">
                    <a:lumMod val="50000"/>
                  </a:schemeClr>
                </a:solidFill>
                <a:latin typeface="Arial" pitchFamily="34" charset="0"/>
                <a:cs typeface="Arial" pitchFamily="34" charset="0"/>
              </a:rPr>
              <a:t>&amp; Q2 Set 3.3</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233208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Conservation of Energy</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3.3</a:t>
            </a:r>
          </a:p>
          <a:p>
            <a:r>
              <a:rPr lang="en-AU" sz="3200" b="1" dirty="0" smtClean="0">
                <a:effectLst>
                  <a:outerShdw blurRad="38100" dist="38100" dir="2700000" algn="tl">
                    <a:srgbClr val="000000">
                      <a:alpha val="43137"/>
                    </a:srgbClr>
                  </a:outerShdw>
                </a:effectLst>
              </a:rPr>
              <a:t>Page 85 - 91</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8581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Potential</a:t>
            </a:r>
            <a:endParaRPr lang="en-AU"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2" y="1079938"/>
                <a:ext cx="9905999" cy="5395507"/>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electric potential (or Voltage) is defined as the potential energy available per charged unit</a:t>
                </a:r>
              </a:p>
              <a:p>
                <a:pPr marL="0" indent="0">
                  <a:buNone/>
                </a:pPr>
                <a:r>
                  <a:rPr lang="en-AU" sz="32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V = </a:t>
                </a:r>
                <a:r>
                  <a:rPr lang="en-AU" sz="3200" b="1"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V</a:t>
                </a:r>
                <a:r>
                  <a:rPr lang="en-AU" sz="3200" b="1" baseline="-250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f</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 V</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i</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f>
                      <m:fPr>
                        <m:ctrlPr>
                          <a:rPr lang="en-AU" sz="4400" b="1" i="1" smtClean="0">
                            <a:solidFill>
                              <a:srgbClr val="420E00"/>
                            </a:solidFill>
                            <a:latin typeface="Cambria Math" panose="02040503050406030204" pitchFamily="18" charset="0"/>
                          </a:rPr>
                        </m:ctrlPr>
                      </m:fPr>
                      <m:num>
                        <m:r>
                          <a:rPr lang="en-AU" sz="4400" b="1" i="0" smtClean="0">
                            <a:solidFill>
                              <a:srgbClr val="420E00"/>
                            </a:solidFill>
                            <a:latin typeface="Cambria Math" panose="02040503050406030204" pitchFamily="18" charset="0"/>
                          </a:rPr>
                          <m:t>𝐔</m:t>
                        </m:r>
                      </m:num>
                      <m:den>
                        <m:r>
                          <a:rPr lang="en-AU" sz="4400" b="1" i="0" smtClean="0">
                            <a:solidFill>
                              <a:srgbClr val="420E00"/>
                            </a:solidFill>
                            <a:latin typeface="Cambria Math" panose="02040503050406030204" pitchFamily="18" charset="0"/>
                          </a:rPr>
                          <m:t>𝐪</m:t>
                        </m:r>
                      </m:den>
                    </m:f>
                  </m:oMath>
                </a14:m>
                <a:endPar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V – voltage (V or J C</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U – Potential Energy (J)</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q – charge (C)</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2" y="1079938"/>
                <a:ext cx="9905999" cy="5395507"/>
              </a:xfrm>
              <a:blipFill rotWithShape="0">
                <a:blip r:embed="rId2"/>
                <a:stretch>
                  <a:fillRect l="-1231" t="-565"/>
                </a:stretch>
              </a:blipFill>
            </p:spPr>
            <p:txBody>
              <a:bodyPr/>
              <a:lstStyle/>
              <a:p>
                <a:r>
                  <a:rPr lang="en-AU">
                    <a:noFill/>
                  </a:rPr>
                  <a:t> </a:t>
                </a:r>
              </a:p>
            </p:txBody>
          </p:sp>
        </mc:Fallback>
      </mc:AlternateContent>
    </p:spTree>
    <p:extLst>
      <p:ext uri="{BB962C8B-B14F-4D97-AF65-F5344CB8AC3E}">
        <p14:creationId xmlns:p14="http://schemas.microsoft.com/office/powerpoint/2010/main" val="1962540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Potential</a:t>
            </a:r>
            <a:endParaRPr lang="en-AU" sz="4400" dirty="0"/>
          </a:p>
        </p:txBody>
      </p:sp>
      <p:sp>
        <p:nvSpPr>
          <p:cNvPr id="3" name="Content Placeholder 2"/>
          <p:cNvSpPr>
            <a:spLocks noGrp="1"/>
          </p:cNvSpPr>
          <p:nvPr>
            <p:ph idx="1"/>
          </p:nvPr>
        </p:nvSpPr>
        <p:spPr>
          <a:xfrm>
            <a:off x="1141413" y="1079938"/>
            <a:ext cx="5781902" cy="5395507"/>
          </a:xfrm>
          <a:solidFill>
            <a:schemeClr val="accent1">
              <a:alpha val="40000"/>
            </a:schemeClr>
          </a:solidFill>
        </p:spPr>
        <p:txBody>
          <a:bodyPr>
            <a:normAutofit/>
          </a:bodyPr>
          <a:lstStyle/>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It is like gravitational potential energy as it is the stored energy available for transformation into another form, </a:t>
            </a:r>
            <a:r>
              <a:rPr lang="en-AU" sz="28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i.e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heat and in most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cases, kinetic energy.</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 y="3191926"/>
            <a:ext cx="3278813" cy="3666074"/>
          </a:xfrm>
          <a:prstGeom prst="rect">
            <a:avLst/>
          </a:prstGeom>
          <a:solidFill>
            <a:schemeClr val="tx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1093967"/>
            <a:ext cx="5268686" cy="5764033"/>
          </a:xfrm>
          <a:prstGeom prst="rect">
            <a:avLst/>
          </a:prstGeom>
        </p:spPr>
      </p:pic>
    </p:spTree>
    <p:extLst>
      <p:ext uri="{BB962C8B-B14F-4D97-AF65-F5344CB8AC3E}">
        <p14:creationId xmlns:p14="http://schemas.microsoft.com/office/powerpoint/2010/main" val="92615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Zero Potential Energy</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nature of potential energy is that the zero point is arbitrary; it can be set like the origin of a coordinate system. That is not to say that it is insignificant; once the zero of potential energy is set, then every value of potential energy is measured with respect to that zero. </a:t>
            </a:r>
          </a:p>
        </p:txBody>
      </p:sp>
    </p:spTree>
    <p:extLst>
      <p:ext uri="{BB962C8B-B14F-4D97-AF65-F5344CB8AC3E}">
        <p14:creationId xmlns:p14="http://schemas.microsoft.com/office/powerpoint/2010/main" val="782493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Energy Flow</a:t>
            </a:r>
            <a:endParaRPr lang="en-AU" sz="4400" dirty="0"/>
          </a:p>
        </p:txBody>
      </p:sp>
      <p:sp>
        <p:nvSpPr>
          <p:cNvPr id="3" name="Content Placeholder 2"/>
          <p:cNvSpPr>
            <a:spLocks noGrp="1"/>
          </p:cNvSpPr>
          <p:nvPr>
            <p:ph idx="1"/>
          </p:nvPr>
        </p:nvSpPr>
        <p:spPr>
          <a:xfrm>
            <a:off x="1141412" y="1087822"/>
            <a:ext cx="9905999" cy="5556046"/>
          </a:xfrm>
          <a:solidFill>
            <a:schemeClr val="accent1">
              <a:alpha val="40000"/>
            </a:schemeClr>
          </a:solidFill>
        </p:spPr>
        <p:txBody>
          <a:bodyPr>
            <a:normAutofit/>
          </a:bodyPr>
          <a:lstStyle/>
          <a:p>
            <a:pPr marL="0" indent="0">
              <a:lnSpc>
                <a:spcPct val="110000"/>
              </a:lnSpc>
              <a:spcBef>
                <a:spcPts val="600"/>
              </a:spcBef>
              <a:buNone/>
            </a:pPr>
            <a:r>
              <a:rPr lang="en-AU" sz="2800" dirty="0">
                <a:solidFill>
                  <a:schemeClr val="bg1"/>
                </a:solidFill>
                <a:latin typeface="Tahoma" panose="020B0604030504040204" pitchFamily="34" charset="0"/>
                <a:ea typeface="Tahoma" panose="020B0604030504040204" pitchFamily="34" charset="0"/>
                <a:cs typeface="Tahoma" panose="020B0604030504040204" pitchFamily="34" charset="0"/>
              </a:rPr>
              <a:t>The rate of flow of electric charges, whether positive or negative is called an electric current</a:t>
            </a:r>
            <a:r>
              <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0" indent="0">
              <a:lnSpc>
                <a:spcPct val="110000"/>
              </a:lnSpc>
              <a:spcBef>
                <a:spcPts val="600"/>
              </a:spcBef>
              <a:buNone/>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buFont typeface="Arial" charset="0"/>
              <a:buNone/>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buFont typeface="Arial" charset="0"/>
              <a:buNone/>
            </a:pPr>
            <a:r>
              <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Conventional </a:t>
            </a:r>
            <a:r>
              <a:rPr lang="en-AU" sz="2800" dirty="0">
                <a:solidFill>
                  <a:schemeClr val="bg1"/>
                </a:solidFill>
                <a:latin typeface="Tahoma" panose="020B0604030504040204" pitchFamily="34" charset="0"/>
                <a:ea typeface="Tahoma" panose="020B0604030504040204" pitchFamily="34" charset="0"/>
                <a:cs typeface="Tahoma" panose="020B0604030504040204" pitchFamily="34" charset="0"/>
              </a:rPr>
              <a:t>Current is the flow from positive to negative. </a:t>
            </a:r>
          </a:p>
          <a:p>
            <a:pPr>
              <a:lnSpc>
                <a:spcPct val="110000"/>
              </a:lnSpc>
              <a:spcBef>
                <a:spcPts val="600"/>
              </a:spcBef>
              <a:buFont typeface="Arial" charset="0"/>
              <a:buNone/>
            </a:pPr>
            <a:r>
              <a:rPr lang="en-AU" sz="2800" dirty="0">
                <a:solidFill>
                  <a:schemeClr val="bg1"/>
                </a:solidFill>
                <a:latin typeface="Tahoma" panose="020B0604030504040204" pitchFamily="34" charset="0"/>
                <a:ea typeface="Tahoma" panose="020B0604030504040204" pitchFamily="34" charset="0"/>
                <a:cs typeface="Tahoma" panose="020B0604030504040204" pitchFamily="34" charset="0"/>
              </a:rPr>
              <a:t>Electron flow is from negative to positive.</a:t>
            </a:r>
          </a:p>
          <a:p>
            <a:endParaRPr lang="en-AU" sz="28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physicshelp.zohosites.com/files/Electrical-Circuit-The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1" y="2273042"/>
            <a:ext cx="4032087" cy="3051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ub.allaboutcircuits.com/images/004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498" y="2273043"/>
            <a:ext cx="6572053" cy="305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85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3.3-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4.1,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96-104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Q1 </a:t>
            </a:r>
            <a:r>
              <a:rPr lang="en-AU" sz="2800" dirty="0" smtClean="0">
                <a:solidFill>
                  <a:schemeClr val="accent6">
                    <a:lumMod val="50000"/>
                  </a:schemeClr>
                </a:solidFill>
                <a:latin typeface="Arial" pitchFamily="34" charset="0"/>
                <a:cs typeface="Arial" pitchFamily="34" charset="0"/>
              </a:rPr>
              <a:t>Set 4.1</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3983709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Magnetic Field</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4.1</a:t>
            </a:r>
          </a:p>
          <a:p>
            <a:r>
              <a:rPr lang="en-AU" sz="3200" b="1" dirty="0" smtClean="0">
                <a:effectLst>
                  <a:outerShdw blurRad="38100" dist="38100" dir="2700000" algn="tl">
                    <a:srgbClr val="000000">
                      <a:alpha val="43137"/>
                    </a:srgbClr>
                  </a:outerShdw>
                </a:effectLst>
              </a:rPr>
              <a:t>Page 96 - 104</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64144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General Terminology</a:t>
            </a:r>
            <a:endParaRPr lang="en-AU" sz="4400" dirty="0"/>
          </a:p>
        </p:txBody>
      </p:sp>
      <p:sp>
        <p:nvSpPr>
          <p:cNvPr id="3" name="Content Placeholder 2"/>
          <p:cNvSpPr>
            <a:spLocks noGrp="1"/>
          </p:cNvSpPr>
          <p:nvPr>
            <p:ph idx="1"/>
          </p:nvPr>
        </p:nvSpPr>
        <p:spPr>
          <a:xfrm>
            <a:off x="1141412" y="1091682"/>
            <a:ext cx="9905999" cy="5383763"/>
          </a:xfrm>
          <a:solidFill>
            <a:schemeClr val="accent1">
              <a:alpha val="40000"/>
            </a:schemeClr>
          </a:solidFill>
        </p:spPr>
        <p:txBody>
          <a:bodyPr>
            <a:normAutofit/>
          </a:bodyPr>
          <a:lstStyle/>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Like magnetic poles repel</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Unlike magnetic poles attract</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Magnetite is a natural magnetic rock</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Dipolar means 2 poles (e.g. Earths poles, magnets)</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Induced magnetism is where non-magnetic materials (e.g. iron) behave with magnetic properties when a permanent magnet is introduced.</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0461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Atomic charge</a:t>
            </a:r>
            <a:endParaRPr lang="en-AU" sz="4400" dirty="0"/>
          </a:p>
        </p:txBody>
      </p:sp>
      <p:sp>
        <p:nvSpPr>
          <p:cNvPr id="3" name="Content Placeholder 2"/>
          <p:cNvSpPr>
            <a:spLocks noGrp="1"/>
          </p:cNvSpPr>
          <p:nvPr>
            <p:ph idx="1"/>
          </p:nvPr>
        </p:nvSpPr>
        <p:spPr>
          <a:xfrm>
            <a:off x="1141412" y="1095704"/>
            <a:ext cx="9905999" cy="5379742"/>
          </a:xfrm>
          <a:solidFill>
            <a:schemeClr val="accent1">
              <a:alpha val="40000"/>
            </a:schemeClr>
          </a:solidFill>
        </p:spPr>
        <p:txBody>
          <a:bodyPr>
            <a:noAutofit/>
          </a:bodyPr>
          <a:lstStyle/>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nucleus contains most of the mass of an atom, but occupies the smallest part of the atoms volume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358775" indent="-358775">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electrons are the significant component of an atom when discussing electrical charge. The excess or lack of electrons determines an atoms charge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358775" indent="-358775">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unit of charge is measured in Coulombs (C</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358775" indent="-358775">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1 electron has a charge of 1.602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40518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AU" sz="5400" dirty="0" smtClean="0"/>
              <a:t>Magnetic Field On A Wire</a:t>
            </a:r>
            <a:endParaRPr lang="en-AU" sz="5400" dirty="0"/>
          </a:p>
        </p:txBody>
      </p:sp>
    </p:spTree>
    <p:extLst>
      <p:ext uri="{BB962C8B-B14F-4D97-AF65-F5344CB8AC3E}">
        <p14:creationId xmlns:p14="http://schemas.microsoft.com/office/powerpoint/2010/main" val="3740880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Force On A WIRE</a:t>
            </a:r>
            <a:endParaRPr lang="en-AU" sz="4400" dirty="0"/>
          </a:p>
        </p:txBody>
      </p:sp>
      <p:sp>
        <p:nvSpPr>
          <p:cNvPr id="3" name="Content Placeholder 2"/>
          <p:cNvSpPr>
            <a:spLocks noGrp="1"/>
          </p:cNvSpPr>
          <p:nvPr>
            <p:ph idx="1"/>
          </p:nvPr>
        </p:nvSpPr>
        <p:spPr>
          <a:xfrm>
            <a:off x="1141412" y="1099596"/>
            <a:ext cx="10294375" cy="5375850"/>
          </a:xfrm>
          <a:solidFill>
            <a:schemeClr val="accent1">
              <a:alpha val="40000"/>
            </a:schemeClr>
          </a:solidFill>
        </p:spPr>
        <p:txBody>
          <a:bodyPr>
            <a:noAutofit/>
          </a:bodyPr>
          <a:lstStyle/>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Whenever a current is flowing a magnetic field is produced.</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The magnetic force is measured by</a:t>
            </a:r>
          </a:p>
          <a:p>
            <a:pPr marL="0" indent="0">
              <a:spcBef>
                <a:spcPts val="0"/>
              </a:spcBef>
              <a:buNone/>
            </a:pPr>
            <a:r>
              <a:rPr lang="en-AU" sz="3600" dirty="0">
                <a:solidFill>
                  <a:srgbClr val="420E00"/>
                </a:solidFill>
                <a:latin typeface="Tahoma" pitchFamily="34" charset="0"/>
                <a:ea typeface="Tahoma" panose="020B0604030504040204" pitchFamily="34" charset="0"/>
                <a:cs typeface="Tahoma" panose="020B0604030504040204" pitchFamily="34" charset="0"/>
              </a:rPr>
              <a:t>	</a:t>
            </a:r>
            <a:r>
              <a:rPr lang="en-AU" sz="3600" b="1" dirty="0">
                <a:solidFill>
                  <a:srgbClr val="420E00"/>
                </a:solidFill>
                <a:latin typeface="Tahoma" pitchFamily="34" charset="0"/>
                <a:ea typeface="Tahoma" panose="020B0604030504040204" pitchFamily="34" charset="0"/>
                <a:cs typeface="Tahoma" panose="020B0604030504040204" pitchFamily="34" charset="0"/>
              </a:rPr>
              <a:t>F = I l </a:t>
            </a:r>
            <a:r>
              <a:rPr lang="en-AU" sz="3600" b="1" dirty="0" smtClean="0">
                <a:solidFill>
                  <a:srgbClr val="420E00"/>
                </a:solidFill>
                <a:latin typeface="Tahoma" pitchFamily="34" charset="0"/>
                <a:ea typeface="Tahoma" panose="020B0604030504040204" pitchFamily="34" charset="0"/>
                <a:cs typeface="Tahoma" panose="020B0604030504040204" pitchFamily="34" charset="0"/>
              </a:rPr>
              <a:t>B</a:t>
            </a:r>
            <a:r>
              <a:rPr lang="el-GR" sz="3600" b="1" baseline="-25000" dirty="0" smtClean="0">
                <a:solidFill>
                  <a:srgbClr val="420E00"/>
                </a:solidFill>
                <a:latin typeface="Arial" panose="020B0604020202020204" pitchFamily="34" charset="0"/>
                <a:ea typeface="Tahoma" panose="020B0604030504040204" pitchFamily="34" charset="0"/>
                <a:cs typeface="Arial" panose="020B0604020202020204" pitchFamily="34" charset="0"/>
                <a:sym typeface="Symbol" panose="05050102010706020507" pitchFamily="18" charset="2"/>
              </a:rPr>
              <a:t></a:t>
            </a:r>
            <a:endParaRPr lang="en-AU" sz="3600" b="1" baseline="-25000" dirty="0" smtClean="0">
              <a:solidFill>
                <a:srgbClr val="420E00"/>
              </a:solidFill>
              <a:latin typeface="Symbol" pitchFamily="18" charset="2"/>
              <a:cs typeface="Tahoma" pitchFamily="34" charset="0"/>
            </a:endParaRPr>
          </a:p>
          <a:p>
            <a:pPr marL="0" indent="0">
              <a:spcBef>
                <a:spcPts val="0"/>
              </a:spcBef>
              <a:buNone/>
            </a:pPr>
            <a:endParaRPr lang="en-AU" sz="3600" b="1" baseline="-25000" dirty="0">
              <a:solidFill>
                <a:srgbClr val="420E00"/>
              </a:solidFill>
              <a:latin typeface="Symbol" pitchFamily="18" charset="2"/>
              <a:ea typeface="Tahoma" panose="020B0604030504040204" pitchFamily="34" charset="0"/>
              <a:cs typeface="Tahoma" pitchFamily="34" charset="0"/>
            </a:endParaRPr>
          </a:p>
          <a:p>
            <a:pPr marL="0" indent="0">
              <a:spcBef>
                <a:spcPts val="0"/>
              </a:spcBef>
              <a:buNone/>
            </a:pPr>
            <a:endParaRPr lang="en-AU" sz="3600" b="1" baseline="-250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F </a:t>
            </a:r>
            <a:r>
              <a:rPr lang="en-AU" sz="2800" dirty="0">
                <a:solidFill>
                  <a:srgbClr val="420E00"/>
                </a:solidFill>
                <a:latin typeface="Tahoma" pitchFamily="34" charset="0"/>
                <a:ea typeface="Tahoma" panose="020B0604030504040204" pitchFamily="34" charset="0"/>
                <a:cs typeface="Tahoma" panose="020B0604030504040204" pitchFamily="34" charset="0"/>
              </a:rPr>
              <a:t>– magnet force (N)</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I </a:t>
            </a:r>
            <a:r>
              <a:rPr lang="en-AU" sz="2800" dirty="0">
                <a:solidFill>
                  <a:srgbClr val="420E00"/>
                </a:solidFill>
                <a:latin typeface="Tahoma" pitchFamily="34" charset="0"/>
                <a:ea typeface="Tahoma" panose="020B0604030504040204" pitchFamily="34" charset="0"/>
                <a:cs typeface="Tahoma" panose="020B0604030504040204" pitchFamily="34" charset="0"/>
              </a:rPr>
              <a:t>– current (A)</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l </a:t>
            </a:r>
            <a:r>
              <a:rPr lang="en-AU" sz="2800" dirty="0">
                <a:solidFill>
                  <a:srgbClr val="420E00"/>
                </a:solidFill>
                <a:latin typeface="Tahoma" pitchFamily="34" charset="0"/>
                <a:ea typeface="Tahoma" panose="020B0604030504040204" pitchFamily="34" charset="0"/>
                <a:cs typeface="Tahoma" panose="020B0604030504040204" pitchFamily="34" charset="0"/>
              </a:rPr>
              <a:t>– length of wire in field (m)</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B</a:t>
            </a:r>
            <a:r>
              <a:rPr lang="el-GR" sz="2800" b="1" baseline="-25000" dirty="0" smtClean="0">
                <a:solidFill>
                  <a:srgbClr val="420E00"/>
                </a:solidFill>
                <a:latin typeface="Arial" panose="020B0604020202020204" pitchFamily="34" charset="0"/>
                <a:ea typeface="Tahoma" panose="020B0604030504040204" pitchFamily="34" charset="0"/>
                <a:cs typeface="Arial" panose="020B0604020202020204" pitchFamily="34" charset="0"/>
                <a:sym typeface="Symbol" panose="05050102010706020507" pitchFamily="18" charset="2"/>
              </a:rPr>
              <a:t></a:t>
            </a:r>
            <a:r>
              <a:rPr lang="en-AU" sz="2800" dirty="0" smtClean="0">
                <a:solidFill>
                  <a:srgbClr val="420E00"/>
                </a:solidFill>
                <a:latin typeface="Tahoma" pitchFamily="34" charset="0"/>
                <a:ea typeface="Tahoma" panose="020B0604030504040204" pitchFamily="34" charset="0"/>
                <a:cs typeface="Tahoma" panose="020B0604030504040204" pitchFamily="34" charset="0"/>
              </a:rPr>
              <a:t> </a:t>
            </a:r>
            <a:r>
              <a:rPr lang="en-AU" sz="2800" dirty="0">
                <a:solidFill>
                  <a:srgbClr val="420E00"/>
                </a:solidFill>
                <a:latin typeface="Tahoma" pitchFamily="34" charset="0"/>
                <a:ea typeface="Tahoma" panose="020B0604030504040204" pitchFamily="34" charset="0"/>
                <a:cs typeface="Tahoma" panose="020B0604030504040204" pitchFamily="34" charset="0"/>
              </a:rPr>
              <a:t>– perpendicular magnetic flux density (T)</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B</a:t>
            </a:r>
            <a:r>
              <a:rPr lang="el-GR" sz="2800" b="1" baseline="-25000" dirty="0" smtClean="0">
                <a:solidFill>
                  <a:srgbClr val="420E00"/>
                </a:solidFill>
                <a:latin typeface="Arial" panose="020B0604020202020204" pitchFamily="34" charset="0"/>
                <a:ea typeface="Tahoma" panose="020B0604030504040204" pitchFamily="34" charset="0"/>
                <a:cs typeface="Arial" panose="020B0604020202020204" pitchFamily="34" charset="0"/>
                <a:sym typeface="Symbol" panose="05050102010706020507" pitchFamily="18" charset="2"/>
              </a:rPr>
              <a: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B sin </a:t>
            </a:r>
            <a:r>
              <a:rPr lang="el-GR" sz="2800" b="1" dirty="0" smtClean="0">
                <a:solidFill>
                  <a:srgbClr val="420E00"/>
                </a:solidFill>
                <a:latin typeface="Arial" panose="020B0604020202020204" pitchFamily="34" charset="0"/>
                <a:ea typeface="Tahoma" panose="020B0604030504040204" pitchFamily="34" charset="0"/>
                <a:cs typeface="Arial" panose="020B0604020202020204" pitchFamily="34" charset="0"/>
              </a:rPr>
              <a:t>θ</a:t>
            </a: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where </a:t>
            </a:r>
            <a:r>
              <a:rPr lang="el-GR" sz="2800" b="1" dirty="0">
                <a:solidFill>
                  <a:srgbClr val="420E00"/>
                </a:solidFill>
                <a:latin typeface="Arial" panose="020B0604020202020204" pitchFamily="34" charset="0"/>
                <a:ea typeface="Tahoma" panose="020B0604030504040204" pitchFamily="34" charset="0"/>
                <a:cs typeface="Arial" panose="020B0604020202020204" pitchFamily="34" charset="0"/>
              </a:rPr>
              <a:t>θ</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is the angle between I and B</a:t>
            </a:r>
          </a:p>
          <a:p>
            <a:pPr>
              <a:spcBef>
                <a:spcPts val="0"/>
              </a:spcBef>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s://figures.boundless.com/16747/large/figure-23-07-02a.jpeg"/>
          <p:cNvPicPr>
            <a:picLocks noChangeAspect="1" noChangeArrowheads="1"/>
          </p:cNvPicPr>
          <p:nvPr/>
        </p:nvPicPr>
        <p:blipFill>
          <a:blip r:embed="rId2" cstate="print"/>
          <a:srcRect/>
          <a:stretch>
            <a:fillRect/>
          </a:stretch>
        </p:blipFill>
        <p:spPr bwMode="auto">
          <a:xfrm>
            <a:off x="7766613" y="1701288"/>
            <a:ext cx="3669175" cy="3286149"/>
          </a:xfrm>
          <a:prstGeom prst="rect">
            <a:avLst/>
          </a:prstGeom>
          <a:noFill/>
        </p:spPr>
      </p:pic>
    </p:spTree>
    <p:extLst>
      <p:ext uri="{BB962C8B-B14F-4D97-AF65-F5344CB8AC3E}">
        <p14:creationId xmlns:p14="http://schemas.microsoft.com/office/powerpoint/2010/main" val="22970325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Force On </a:t>
            </a:r>
            <a:r>
              <a:rPr lang="en-AU" sz="4400" dirty="0"/>
              <a:t>A WIRE</a:t>
            </a:r>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dirty="0">
                <a:solidFill>
                  <a:srgbClr val="420E00"/>
                </a:solidFill>
                <a:latin typeface="Tahoma" pitchFamily="34" charset="0"/>
                <a:cs typeface="Tahoma" pitchFamily="34" charset="0"/>
              </a:rPr>
              <a:t>Using the Right Hand Rule for current and magnetic field, then given the direction of any two; the field, current or force, than the third unknown can be determined, both magnitude and direction.  </a:t>
            </a:r>
          </a:p>
          <a:p>
            <a:endParaRPr lang="en-AU" sz="2800" dirty="0">
              <a:solidFill>
                <a:srgbClr val="420E00"/>
              </a:solidFill>
            </a:endParaRPr>
          </a:p>
        </p:txBody>
      </p:sp>
      <p:pic>
        <p:nvPicPr>
          <p:cNvPr id="4" name="Picture 2" descr="https://figures.boundless.com/16747/large/figure-23-07-02a.jpeg"/>
          <p:cNvPicPr>
            <a:picLocks noChangeAspect="1" noChangeArrowheads="1"/>
          </p:cNvPicPr>
          <p:nvPr/>
        </p:nvPicPr>
        <p:blipFill>
          <a:blip r:embed="rId2" cstate="print"/>
          <a:srcRect/>
          <a:stretch>
            <a:fillRect/>
          </a:stretch>
        </p:blipFill>
        <p:spPr bwMode="auto">
          <a:xfrm>
            <a:off x="7500395" y="2698915"/>
            <a:ext cx="3547016" cy="3776530"/>
          </a:xfrm>
          <a:prstGeom prst="rect">
            <a:avLst/>
          </a:prstGeom>
          <a:noFill/>
        </p:spPr>
      </p:pic>
      <p:pic>
        <p:nvPicPr>
          <p:cNvPr id="5" name="Picture 4" descr="http://upload.wikimedia.org/wikipedia/commons/thumb/6/6a/Regla_mano_derecha_Laplace.svg/250px-Regla_mano_derecha_Laplace.svg.png"/>
          <p:cNvPicPr>
            <a:picLocks noChangeAspect="1" noChangeArrowheads="1"/>
          </p:cNvPicPr>
          <p:nvPr/>
        </p:nvPicPr>
        <p:blipFill>
          <a:blip r:embed="rId3"/>
          <a:srcRect/>
          <a:stretch>
            <a:fillRect/>
          </a:stretch>
        </p:blipFill>
        <p:spPr bwMode="auto">
          <a:xfrm>
            <a:off x="1294828" y="3287210"/>
            <a:ext cx="5734237" cy="3188235"/>
          </a:xfrm>
          <a:prstGeom prst="rect">
            <a:avLst/>
          </a:prstGeom>
          <a:noFill/>
        </p:spPr>
      </p:pic>
    </p:spTree>
    <p:extLst>
      <p:ext uri="{BB962C8B-B14F-4D97-AF65-F5344CB8AC3E}">
        <p14:creationId xmlns:p14="http://schemas.microsoft.com/office/powerpoint/2010/main" val="2609840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Practise finding the force on these</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8" name="Picture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471" y="1602322"/>
            <a:ext cx="6296575" cy="5255678"/>
          </a:xfrm>
          <a:prstGeom prst="rect">
            <a:avLst/>
          </a:prstGeom>
        </p:spPr>
      </p:pic>
    </p:spTree>
    <p:extLst>
      <p:ext uri="{BB962C8B-B14F-4D97-AF65-F5344CB8AC3E}">
        <p14:creationId xmlns:p14="http://schemas.microsoft.com/office/powerpoint/2010/main" val="3545067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4.1a:</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State or indicate the direction of the force acting on the current carrying conductor in each of the following by applying the right hand rule.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b)                              c)</a:t>
            </a:r>
          </a:p>
          <a:p>
            <a:pPr marL="0" indent="0">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                              e)                      f)</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4" name="Group 3"/>
          <p:cNvGrpSpPr/>
          <p:nvPr/>
        </p:nvGrpSpPr>
        <p:grpSpPr>
          <a:xfrm>
            <a:off x="1952598" y="3066092"/>
            <a:ext cx="1785950" cy="856462"/>
            <a:chOff x="1809720" y="2715414"/>
            <a:chExt cx="1785950" cy="856462"/>
          </a:xfrm>
        </p:grpSpPr>
        <p:sp>
          <p:nvSpPr>
            <p:cNvPr id="5" name="Rectangle 4"/>
            <p:cNvSpPr/>
            <p:nvPr/>
          </p:nvSpPr>
          <p:spPr>
            <a:xfrm>
              <a:off x="3024166" y="3000372"/>
              <a:ext cx="571504" cy="357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S</a:t>
              </a:r>
            </a:p>
          </p:txBody>
        </p:sp>
        <p:sp>
          <p:nvSpPr>
            <p:cNvPr id="6" name="Rectangle 5"/>
            <p:cNvSpPr/>
            <p:nvPr/>
          </p:nvSpPr>
          <p:spPr>
            <a:xfrm>
              <a:off x="1809720" y="3000372"/>
              <a:ext cx="571504" cy="3571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N</a:t>
              </a:r>
            </a:p>
          </p:txBody>
        </p:sp>
        <p:grpSp>
          <p:nvGrpSpPr>
            <p:cNvPr id="7" name="Group 6"/>
            <p:cNvGrpSpPr/>
            <p:nvPr/>
          </p:nvGrpSpPr>
          <p:grpSpPr>
            <a:xfrm>
              <a:off x="2666182" y="2715414"/>
              <a:ext cx="2382" cy="856462"/>
              <a:chOff x="1142182" y="2715414"/>
              <a:chExt cx="2382" cy="856462"/>
            </a:xfrm>
          </p:grpSpPr>
          <p:cxnSp>
            <p:nvCxnSpPr>
              <p:cNvPr id="9" name="Straight Arrow Connector 8"/>
              <p:cNvCxnSpPr/>
              <p:nvPr/>
            </p:nvCxnSpPr>
            <p:spPr>
              <a:xfrm rot="5400000">
                <a:off x="857224" y="3000372"/>
                <a:ext cx="571504" cy="1588"/>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22299" y="3249611"/>
                <a:ext cx="642942" cy="158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666976" y="3143248"/>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grpSp>
        <p:nvGrpSpPr>
          <p:cNvPr id="11" name="Group 10"/>
          <p:cNvGrpSpPr/>
          <p:nvPr/>
        </p:nvGrpSpPr>
        <p:grpSpPr>
          <a:xfrm>
            <a:off x="4595803" y="2643183"/>
            <a:ext cx="2095445" cy="1200329"/>
            <a:chOff x="4595803" y="2643183"/>
            <a:chExt cx="2095445" cy="1200329"/>
          </a:xfrm>
        </p:grpSpPr>
        <p:grpSp>
          <p:nvGrpSpPr>
            <p:cNvPr id="12" name="Group 11"/>
            <p:cNvGrpSpPr/>
            <p:nvPr/>
          </p:nvGrpSpPr>
          <p:grpSpPr>
            <a:xfrm>
              <a:off x="4595803" y="2643183"/>
              <a:ext cx="2095445" cy="1200329"/>
              <a:chOff x="4595803" y="2643183"/>
              <a:chExt cx="2095445" cy="1200329"/>
            </a:xfrm>
          </p:grpSpPr>
          <p:sp>
            <p:nvSpPr>
              <p:cNvPr id="14" name="TextBox 13"/>
              <p:cNvSpPr txBox="1"/>
              <p:nvPr/>
            </p:nvSpPr>
            <p:spPr>
              <a:xfrm>
                <a:off x="4595803" y="2643183"/>
                <a:ext cx="2095445" cy="1200329"/>
              </a:xfrm>
              <a:prstGeom prst="rect">
                <a:avLst/>
              </a:prstGeom>
              <a:noFill/>
            </p:spPr>
            <p:txBody>
              <a:bodyPr wrap="none" rtlCol="0">
                <a:spAutoFit/>
              </a:bodyPr>
              <a:lstStyle/>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p>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p>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p>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endParaRPr lang="en-AU" b="1" dirty="0">
                  <a:solidFill>
                    <a:srgbClr val="FFFF00"/>
                  </a:solidFill>
                </a:endParaRPr>
              </a:p>
            </p:txBody>
          </p:sp>
          <p:grpSp>
            <p:nvGrpSpPr>
              <p:cNvPr id="15" name="Group 14"/>
              <p:cNvGrpSpPr/>
              <p:nvPr/>
            </p:nvGrpSpPr>
            <p:grpSpPr>
              <a:xfrm>
                <a:off x="4667240" y="3285770"/>
                <a:ext cx="1712130" cy="2824"/>
                <a:chOff x="3143240" y="3285770"/>
                <a:chExt cx="1712130" cy="2824"/>
              </a:xfrm>
            </p:grpSpPr>
            <p:cxnSp>
              <p:nvCxnSpPr>
                <p:cNvPr id="17" name="Straight Arrow Connector 16"/>
                <p:cNvCxnSpPr/>
                <p:nvPr/>
              </p:nvCxnSpPr>
              <p:spPr>
                <a:xfrm>
                  <a:off x="3143240" y="3286124"/>
                  <a:ext cx="1000132" cy="247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9058" y="3285770"/>
                  <a:ext cx="926312" cy="114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5381620" y="2928934"/>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sp>
          <p:nvSpPr>
            <p:cNvPr id="13" name="TextBox 12"/>
            <p:cNvSpPr txBox="1"/>
            <p:nvPr/>
          </p:nvSpPr>
          <p:spPr>
            <a:xfrm>
              <a:off x="6310314" y="3429000"/>
              <a:ext cx="320922" cy="369332"/>
            </a:xfrm>
            <a:prstGeom prst="rect">
              <a:avLst/>
            </a:prstGeom>
            <a:noFill/>
          </p:spPr>
          <p:txBody>
            <a:bodyPr wrap="none" rtlCol="0">
              <a:spAutoFit/>
            </a:bodyPr>
            <a:lstStyle/>
            <a:p>
              <a:r>
                <a:rPr lang="en-AU" dirty="0">
                  <a:solidFill>
                    <a:srgbClr val="FFFF00"/>
                  </a:solidFill>
                  <a:latin typeface="Tahoma" pitchFamily="34" charset="0"/>
                  <a:cs typeface="Tahoma" pitchFamily="34" charset="0"/>
                </a:rPr>
                <a:t>B</a:t>
              </a:r>
            </a:p>
          </p:txBody>
        </p:sp>
      </p:grpSp>
      <p:grpSp>
        <p:nvGrpSpPr>
          <p:cNvPr id="19" name="Group 18"/>
          <p:cNvGrpSpPr/>
          <p:nvPr/>
        </p:nvGrpSpPr>
        <p:grpSpPr>
          <a:xfrm>
            <a:off x="8298914" y="2471128"/>
            <a:ext cx="1712130" cy="1798446"/>
            <a:chOff x="6810380" y="2285992"/>
            <a:chExt cx="1712130" cy="1798446"/>
          </a:xfrm>
        </p:grpSpPr>
        <p:sp>
          <p:nvSpPr>
            <p:cNvPr id="20" name="Rectangle 19"/>
            <p:cNvSpPr/>
            <p:nvPr/>
          </p:nvSpPr>
          <p:spPr>
            <a:xfrm>
              <a:off x="7381884" y="2285992"/>
              <a:ext cx="428628" cy="8572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S</a:t>
              </a:r>
            </a:p>
          </p:txBody>
        </p:sp>
        <p:sp>
          <p:nvSpPr>
            <p:cNvPr id="21" name="Rectangle 20"/>
            <p:cNvSpPr/>
            <p:nvPr/>
          </p:nvSpPr>
          <p:spPr>
            <a:xfrm>
              <a:off x="7381884" y="3143248"/>
              <a:ext cx="428628"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N</a:t>
              </a:r>
            </a:p>
          </p:txBody>
        </p:sp>
        <p:grpSp>
          <p:nvGrpSpPr>
            <p:cNvPr id="22" name="Group 21"/>
            <p:cNvGrpSpPr/>
            <p:nvPr/>
          </p:nvGrpSpPr>
          <p:grpSpPr>
            <a:xfrm>
              <a:off x="6810380" y="4071942"/>
              <a:ext cx="1712130" cy="2824"/>
              <a:chOff x="3143240" y="3285770"/>
              <a:chExt cx="1712130" cy="2824"/>
            </a:xfrm>
          </p:grpSpPr>
          <p:cxnSp>
            <p:nvCxnSpPr>
              <p:cNvPr id="24" name="Straight Arrow Connector 23"/>
              <p:cNvCxnSpPr/>
              <p:nvPr/>
            </p:nvCxnSpPr>
            <p:spPr>
              <a:xfrm>
                <a:off x="3143240" y="3286124"/>
                <a:ext cx="1000132" cy="247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29058" y="3285770"/>
                <a:ext cx="926312" cy="114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24760" y="3715106"/>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grpSp>
        <p:nvGrpSpPr>
          <p:cNvPr id="26" name="Group 25"/>
          <p:cNvGrpSpPr/>
          <p:nvPr/>
        </p:nvGrpSpPr>
        <p:grpSpPr>
          <a:xfrm>
            <a:off x="1702046" y="4714908"/>
            <a:ext cx="2857488" cy="2143116"/>
            <a:chOff x="2024034" y="4714908"/>
            <a:chExt cx="2857488" cy="2143116"/>
          </a:xfrm>
        </p:grpSpPr>
        <p:pic>
          <p:nvPicPr>
            <p:cNvPr id="27" name="Picture 2" descr="http://www.physics4kids.com/files/art/elec_magnet2_240x180.gif"/>
            <p:cNvPicPr>
              <a:picLocks noChangeAspect="1" noChangeArrowheads="1"/>
            </p:cNvPicPr>
            <p:nvPr/>
          </p:nvPicPr>
          <p:blipFill>
            <a:blip r:embed="rId2"/>
            <a:srcRect/>
            <a:stretch>
              <a:fillRect/>
            </a:stretch>
          </p:blipFill>
          <p:spPr bwMode="auto">
            <a:xfrm>
              <a:off x="2024034" y="4714908"/>
              <a:ext cx="2857488" cy="2143116"/>
            </a:xfrm>
            <a:prstGeom prst="rect">
              <a:avLst/>
            </a:prstGeom>
            <a:noFill/>
          </p:spPr>
        </p:pic>
        <p:sp>
          <p:nvSpPr>
            <p:cNvPr id="28" name="Oval 27"/>
            <p:cNvSpPr/>
            <p:nvPr/>
          </p:nvSpPr>
          <p:spPr>
            <a:xfrm>
              <a:off x="4238612" y="5715016"/>
              <a:ext cx="285752" cy="285752"/>
            </a:xfrm>
            <a:prstGeom prst="ellipse">
              <a:avLst/>
            </a:prstGeom>
            <a:noFill/>
            <a:ln w="31750">
              <a:solidFill>
                <a:srgbClr val="420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4310050" y="5786454"/>
              <a:ext cx="142876" cy="142876"/>
            </a:xfrm>
            <a:prstGeom prst="ellipse">
              <a:avLst/>
            </a:prstGeom>
            <a:solidFill>
              <a:srgbClr val="420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30" name="TextBox 29"/>
            <p:cNvSpPr txBox="1"/>
            <p:nvPr/>
          </p:nvSpPr>
          <p:spPr>
            <a:xfrm>
              <a:off x="4595802" y="5643578"/>
              <a:ext cx="271228" cy="369332"/>
            </a:xfrm>
            <a:prstGeom prst="rect">
              <a:avLst/>
            </a:prstGeom>
            <a:noFill/>
          </p:spPr>
          <p:txBody>
            <a:bodyPr wrap="none" rtlCol="0">
              <a:spAutoFit/>
            </a:bodyPr>
            <a:lstStyle/>
            <a:p>
              <a:r>
                <a:rPr lang="en-AU" dirty="0">
                  <a:solidFill>
                    <a:srgbClr val="420E00"/>
                  </a:solidFill>
                  <a:latin typeface="Tahoma" pitchFamily="34" charset="0"/>
                  <a:cs typeface="Tahoma" pitchFamily="34" charset="0"/>
                </a:rPr>
                <a:t>I</a:t>
              </a:r>
            </a:p>
          </p:txBody>
        </p:sp>
      </p:grpSp>
      <p:grpSp>
        <p:nvGrpSpPr>
          <p:cNvPr id="31" name="Group 30"/>
          <p:cNvGrpSpPr/>
          <p:nvPr/>
        </p:nvGrpSpPr>
        <p:grpSpPr>
          <a:xfrm>
            <a:off x="5346903" y="4945717"/>
            <a:ext cx="1963996" cy="1143008"/>
            <a:chOff x="5453058" y="4929198"/>
            <a:chExt cx="1963996" cy="1143008"/>
          </a:xfrm>
        </p:grpSpPr>
        <p:grpSp>
          <p:nvGrpSpPr>
            <p:cNvPr id="32" name="Group 31"/>
            <p:cNvGrpSpPr/>
            <p:nvPr/>
          </p:nvGrpSpPr>
          <p:grpSpPr>
            <a:xfrm>
              <a:off x="5453058" y="4929198"/>
              <a:ext cx="1714512" cy="1071570"/>
              <a:chOff x="5453058" y="4929198"/>
              <a:chExt cx="1714512" cy="1071570"/>
            </a:xfrm>
          </p:grpSpPr>
          <p:grpSp>
            <p:nvGrpSpPr>
              <p:cNvPr id="34" name="Group 33"/>
              <p:cNvGrpSpPr/>
              <p:nvPr/>
            </p:nvGrpSpPr>
            <p:grpSpPr>
              <a:xfrm>
                <a:off x="5453058" y="4929198"/>
                <a:ext cx="1714512" cy="1588"/>
                <a:chOff x="3929058" y="4929198"/>
                <a:chExt cx="1714512" cy="1588"/>
              </a:xfrm>
            </p:grpSpPr>
            <p:cxnSp>
              <p:nvCxnSpPr>
                <p:cNvPr id="54" name="Straight Arrow Connector 53"/>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53058" y="5141924"/>
                <a:ext cx="1714512" cy="1588"/>
                <a:chOff x="3929058" y="4929198"/>
                <a:chExt cx="1714512" cy="1588"/>
              </a:xfrm>
            </p:grpSpPr>
            <p:cxnSp>
              <p:nvCxnSpPr>
                <p:cNvPr id="52" name="Straight Arrow Connector 51"/>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453058" y="5356238"/>
                <a:ext cx="1714512" cy="1588"/>
                <a:chOff x="3929058" y="4929198"/>
                <a:chExt cx="1714512" cy="1588"/>
              </a:xfrm>
            </p:grpSpPr>
            <p:cxnSp>
              <p:nvCxnSpPr>
                <p:cNvPr id="50" name="Straight Arrow Connector 49"/>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453058" y="5570552"/>
                <a:ext cx="1714512" cy="1588"/>
                <a:chOff x="3929058" y="4929198"/>
                <a:chExt cx="1714512" cy="1588"/>
              </a:xfrm>
            </p:grpSpPr>
            <p:cxnSp>
              <p:nvCxnSpPr>
                <p:cNvPr id="48" name="Straight Arrow Connector 47"/>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453058" y="5784866"/>
                <a:ext cx="1714512" cy="1588"/>
                <a:chOff x="3929058" y="4929198"/>
                <a:chExt cx="1714512" cy="1588"/>
              </a:xfrm>
            </p:grpSpPr>
            <p:cxnSp>
              <p:nvCxnSpPr>
                <p:cNvPr id="46" name="Straight Arrow Connector 45"/>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5453058" y="5999180"/>
                <a:ext cx="1714512" cy="1588"/>
                <a:chOff x="3929058" y="4929198"/>
                <a:chExt cx="1714512" cy="1588"/>
              </a:xfrm>
            </p:grpSpPr>
            <p:cxnSp>
              <p:nvCxnSpPr>
                <p:cNvPr id="44" name="Straight Arrow Connector 43"/>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53058" y="5500702"/>
                <a:ext cx="1712130" cy="2824"/>
                <a:chOff x="3143240" y="3285770"/>
                <a:chExt cx="1712130" cy="2824"/>
              </a:xfrm>
            </p:grpSpPr>
            <p:cxnSp>
              <p:nvCxnSpPr>
                <p:cNvPr id="42" name="Straight Arrow Connector 41"/>
                <p:cNvCxnSpPr/>
                <p:nvPr/>
              </p:nvCxnSpPr>
              <p:spPr>
                <a:xfrm>
                  <a:off x="3143240" y="3286124"/>
                  <a:ext cx="1000132" cy="247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29058" y="3285770"/>
                  <a:ext cx="926312" cy="114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6310314" y="5202808"/>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sp>
          <p:nvSpPr>
            <p:cNvPr id="33" name="TextBox 32"/>
            <p:cNvSpPr txBox="1"/>
            <p:nvPr/>
          </p:nvSpPr>
          <p:spPr>
            <a:xfrm>
              <a:off x="7096132" y="5702874"/>
              <a:ext cx="320922" cy="369332"/>
            </a:xfrm>
            <a:prstGeom prst="rect">
              <a:avLst/>
            </a:prstGeom>
            <a:noFill/>
          </p:spPr>
          <p:txBody>
            <a:bodyPr wrap="none" rtlCol="0">
              <a:spAutoFit/>
            </a:bodyPr>
            <a:lstStyle/>
            <a:p>
              <a:r>
                <a:rPr lang="en-AU" dirty="0">
                  <a:solidFill>
                    <a:srgbClr val="FFFF00"/>
                  </a:solidFill>
                  <a:latin typeface="Tahoma" pitchFamily="34" charset="0"/>
                  <a:cs typeface="Tahoma" pitchFamily="34" charset="0"/>
                </a:rPr>
                <a:t>B</a:t>
              </a:r>
            </a:p>
          </p:txBody>
        </p:sp>
      </p:grpSp>
      <p:grpSp>
        <p:nvGrpSpPr>
          <p:cNvPr id="56" name="Group 55"/>
          <p:cNvGrpSpPr/>
          <p:nvPr/>
        </p:nvGrpSpPr>
        <p:grpSpPr>
          <a:xfrm>
            <a:off x="8239140" y="4929198"/>
            <a:ext cx="2035434" cy="1143008"/>
            <a:chOff x="8239140" y="4929198"/>
            <a:chExt cx="2035434" cy="1143008"/>
          </a:xfrm>
        </p:grpSpPr>
        <p:grpSp>
          <p:nvGrpSpPr>
            <p:cNvPr id="57" name="Group 56"/>
            <p:cNvGrpSpPr/>
            <p:nvPr/>
          </p:nvGrpSpPr>
          <p:grpSpPr>
            <a:xfrm>
              <a:off x="8239140" y="4929198"/>
              <a:ext cx="1714512" cy="1588"/>
              <a:chOff x="3929058" y="4929198"/>
              <a:chExt cx="1714512" cy="1588"/>
            </a:xfrm>
          </p:grpSpPr>
          <p:cxnSp>
            <p:nvCxnSpPr>
              <p:cNvPr id="76" name="Straight Arrow Connector 75"/>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239140" y="5141924"/>
              <a:ext cx="1714512" cy="1588"/>
              <a:chOff x="3929058" y="4929198"/>
              <a:chExt cx="1714512" cy="1588"/>
            </a:xfrm>
          </p:grpSpPr>
          <p:cxnSp>
            <p:nvCxnSpPr>
              <p:cNvPr id="74" name="Straight Arrow Connector 73"/>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239140" y="5356238"/>
              <a:ext cx="1714512" cy="1588"/>
              <a:chOff x="3929058" y="4929198"/>
              <a:chExt cx="1714512" cy="1588"/>
            </a:xfrm>
          </p:grpSpPr>
          <p:cxnSp>
            <p:nvCxnSpPr>
              <p:cNvPr id="72" name="Straight Arrow Connector 71"/>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239140" y="5570552"/>
              <a:ext cx="1714512" cy="1588"/>
              <a:chOff x="3929058" y="4929198"/>
              <a:chExt cx="1714512" cy="1588"/>
            </a:xfrm>
          </p:grpSpPr>
          <p:cxnSp>
            <p:nvCxnSpPr>
              <p:cNvPr id="70" name="Straight Arrow Connector 69"/>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239140" y="5784866"/>
              <a:ext cx="1714512" cy="1588"/>
              <a:chOff x="3929058" y="4929198"/>
              <a:chExt cx="1714512" cy="1588"/>
            </a:xfrm>
          </p:grpSpPr>
          <p:cxnSp>
            <p:nvCxnSpPr>
              <p:cNvPr id="68" name="Straight Arrow Connector 67"/>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8239140" y="5999180"/>
              <a:ext cx="1714512" cy="1588"/>
              <a:chOff x="3929058" y="4929198"/>
              <a:chExt cx="1714512" cy="1588"/>
            </a:xfrm>
          </p:grpSpPr>
          <p:cxnSp>
            <p:nvCxnSpPr>
              <p:cNvPr id="66" name="Straight Arrow Connector 65"/>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9239272" y="5286389"/>
              <a:ext cx="348172" cy="461665"/>
            </a:xfrm>
            <a:prstGeom prst="rect">
              <a:avLst/>
            </a:prstGeom>
          </p:spPr>
          <p:txBody>
            <a:bodyPr wrap="none">
              <a:spAutoFit/>
            </a:bodyPr>
            <a:lstStyle/>
            <a:p>
              <a:r>
                <a:rPr lang="en-AU" sz="2400" b="1" dirty="0"/>
                <a:t>x</a:t>
              </a:r>
              <a:endParaRPr lang="en-AU" sz="2400" dirty="0"/>
            </a:p>
          </p:txBody>
        </p:sp>
        <p:sp>
          <p:nvSpPr>
            <p:cNvPr id="64" name="TextBox 63"/>
            <p:cNvSpPr txBox="1"/>
            <p:nvPr/>
          </p:nvSpPr>
          <p:spPr>
            <a:xfrm>
              <a:off x="9382148" y="5286388"/>
              <a:ext cx="271228" cy="369332"/>
            </a:xfrm>
            <a:prstGeom prst="rect">
              <a:avLst/>
            </a:prstGeom>
            <a:noFill/>
          </p:spPr>
          <p:txBody>
            <a:bodyPr wrap="none" rtlCol="0">
              <a:spAutoFit/>
            </a:bodyPr>
            <a:lstStyle/>
            <a:p>
              <a:r>
                <a:rPr lang="en-AU" dirty="0">
                  <a:latin typeface="Tahoma" pitchFamily="34" charset="0"/>
                  <a:cs typeface="Tahoma" pitchFamily="34" charset="0"/>
                </a:rPr>
                <a:t>I</a:t>
              </a:r>
            </a:p>
          </p:txBody>
        </p:sp>
        <p:sp>
          <p:nvSpPr>
            <p:cNvPr id="65" name="TextBox 64"/>
            <p:cNvSpPr txBox="1"/>
            <p:nvPr/>
          </p:nvSpPr>
          <p:spPr>
            <a:xfrm>
              <a:off x="9953652" y="5702874"/>
              <a:ext cx="320922" cy="369332"/>
            </a:xfrm>
            <a:prstGeom prst="rect">
              <a:avLst/>
            </a:prstGeom>
            <a:noFill/>
          </p:spPr>
          <p:txBody>
            <a:bodyPr wrap="none" rtlCol="0">
              <a:spAutoFit/>
            </a:bodyPr>
            <a:lstStyle/>
            <a:p>
              <a:r>
                <a:rPr lang="en-AU" dirty="0">
                  <a:solidFill>
                    <a:srgbClr val="FFFF00"/>
                  </a:solidFill>
                  <a:latin typeface="Tahoma" pitchFamily="34" charset="0"/>
                  <a:cs typeface="Tahoma" pitchFamily="34" charset="0"/>
                </a:rPr>
                <a:t>B</a:t>
              </a:r>
            </a:p>
          </p:txBody>
        </p:sp>
      </p:grpSp>
    </p:spTree>
    <p:extLst>
      <p:ext uri="{BB962C8B-B14F-4D97-AF65-F5344CB8AC3E}">
        <p14:creationId xmlns:p14="http://schemas.microsoft.com/office/powerpoint/2010/main" val="23973666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spcBef>
                <a:spcPts val="0"/>
              </a:spcBef>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4.1b: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Determine the magnetic force per metre, due to the Earth’s magnetic field, on a suspended power line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running east–west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carrying 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current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100.0 A, as shown in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diagram. Assume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Earth’s </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flux density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is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5.34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–5</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8" name="Picture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214" y="2139917"/>
            <a:ext cx="5339786" cy="4664978"/>
          </a:xfrm>
          <a:prstGeom prst="rect">
            <a:avLst/>
          </a:prstGeom>
        </p:spPr>
      </p:pic>
    </p:spTree>
    <p:extLst>
      <p:ext uri="{BB962C8B-B14F-4D97-AF65-F5344CB8AC3E}">
        <p14:creationId xmlns:p14="http://schemas.microsoft.com/office/powerpoint/2010/main" val="50798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spcBef>
                <a:spcPts val="0"/>
              </a:spcBef>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4.1c:</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0.200 m length of wire through which a current of 2.50 A is flowing, experiences a total force off 5.00 x 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N vertically downwards when at right angles to the magnetic field.</a:t>
            </a:r>
          </a:p>
          <a:p>
            <a:pPr marL="514350" indent="-514350">
              <a:spcBef>
                <a:spcPts val="0"/>
              </a:spcBef>
              <a:buSzPct val="100000"/>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a diagram showing the orientation of the field, current and force.</a:t>
            </a:r>
          </a:p>
          <a:p>
            <a:pPr marL="514350" indent="-514350">
              <a:spcBef>
                <a:spcPts val="0"/>
              </a:spcBef>
              <a:buSzPct val="100000"/>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Determine the magnitude of the magnetic field strength</a:t>
            </a:r>
          </a:p>
          <a:p>
            <a:pPr marL="514350" indent="-514350">
              <a:spcBef>
                <a:spcPts val="0"/>
              </a:spcBef>
              <a:buSzPct val="100000"/>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How could the force be increased?</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82903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AU" sz="5400" dirty="0" smtClean="0"/>
              <a:t>Magnetic Field On A </a:t>
            </a:r>
            <a:br>
              <a:rPr lang="en-AU" sz="5400" dirty="0" smtClean="0"/>
            </a:br>
            <a:r>
              <a:rPr lang="en-AU" sz="5400" dirty="0" smtClean="0"/>
              <a:t>Point Charge</a:t>
            </a:r>
            <a:endParaRPr lang="en-AU" sz="5400" dirty="0"/>
          </a:p>
        </p:txBody>
      </p:sp>
    </p:spTree>
    <p:extLst>
      <p:ext uri="{BB962C8B-B14F-4D97-AF65-F5344CB8AC3E}">
        <p14:creationId xmlns:p14="http://schemas.microsoft.com/office/powerpoint/2010/main" val="1567994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7099763" cy="5375850"/>
          </a:xfrm>
          <a:solidFill>
            <a:schemeClr val="accent1">
              <a:alpha val="4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If a charge passes through an area which already has a magnetic field, then there will be an interaction. That is, a force will be exerted on the particle.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applied will be at right angles to the motion of the particle, hence cause the particle to move in a circular path. </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1.bp.blogspot.com/_ZdoV53fEnIs/SoDGG14vYJI/AAAAAAAAABg/ejPuCOhMXfo/s320/partiencampmag.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175" y="1089309"/>
            <a:ext cx="3950825" cy="576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55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7477246" y="1099596"/>
            <a:ext cx="3570165" cy="5602146"/>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right hand rule still applies, except for current it is now velocity.</a:t>
            </a:r>
          </a:p>
          <a:p>
            <a:pPr marL="0" indent="0">
              <a:buNone/>
            </a:pPr>
            <a:r>
              <a:rPr lang="en-AU" sz="28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NOTE: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This is for a positive charge. The negative charge would move in the opposite direction.</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(OR LHR)</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2" descr="http://img.docstoccdn.com/thumb/orig/2831224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88297"/>
            <a:ext cx="7477246" cy="576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821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DRAWING AN Electric Field</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Autofit/>
          </a:bodyPr>
          <a:lstStyle/>
          <a:p>
            <a:pPr>
              <a:lnSpc>
                <a:spcPct val="100000"/>
              </a:lnSpc>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Field lines are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representations of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forces a charge experiences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a:lnSpc>
                <a:spcPct val="100000"/>
              </a:lnSpc>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Field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lines must enter and leave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90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to the tangent of the object. </a:t>
            </a:r>
          </a:p>
          <a:p>
            <a:pPr>
              <a:lnSpc>
                <a:spcPct val="100000"/>
              </a:lnSpc>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lnSpc>
                <a:spcPct val="100000"/>
              </a:lnSpc>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lnSpc>
                <a:spcPct val="100000"/>
              </a:lnSpc>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Arrows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must show field lines </a:t>
            </a:r>
          </a:p>
          <a:p>
            <a:pPr marL="806450" indent="-463550">
              <a:lnSpc>
                <a:spcPct val="100000"/>
              </a:lnSpc>
              <a:buFont typeface="Wingdings" pitchFamily="2" charset="2"/>
              <a:buChar char="§"/>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entering a negative charge 		</a:t>
            </a:r>
          </a:p>
          <a:p>
            <a:pPr marL="806450" indent="-463550">
              <a:lnSpc>
                <a:spcPct val="100000"/>
              </a:lnSpc>
              <a:buFont typeface="Wingdings" pitchFamily="2" charset="2"/>
              <a:buChar char="§"/>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exiting a positive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charge</a:t>
            </a:r>
          </a:p>
          <a:p>
            <a:pPr marL="0" indent="0">
              <a:lnSpc>
                <a:spcPct val="100000"/>
              </a:lnSpc>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about 8 field lines on each charged object.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http://mrdphysics.weebly.com/uploads/1/1/7/9/11797812/7127951.gif?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927" y="2566392"/>
            <a:ext cx="5849073" cy="323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691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967697" y="1643604"/>
            <a:ext cx="10224303" cy="3391383"/>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Right hand rule: </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Positive charge</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Left hand rule: </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Negative charge</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232" y="1040386"/>
            <a:ext cx="4201610" cy="5817614"/>
          </a:xfrm>
          <a:prstGeom prst="rect">
            <a:avLst/>
          </a:prstGeom>
        </p:spPr>
      </p:pic>
    </p:spTree>
    <p:extLst>
      <p:ext uri="{BB962C8B-B14F-4D97-AF65-F5344CB8AC3E}">
        <p14:creationId xmlns:p14="http://schemas.microsoft.com/office/powerpoint/2010/main" val="3963435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charged particle (electron or positive ion) path is influenced by its speed and the strength of the magnetic field.</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electrostatic force on the charged particle is</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F = q v B</a:t>
            </a:r>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 – electrostatic force (N)</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q – charge of particle (C)</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v – velocity of particle (m s</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B</a:t>
            </a:r>
            <a:r>
              <a:rPr lang="en-AU" sz="2800"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perpendicular magnetic flux density (T)</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4126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763930" y="1157468"/>
            <a:ext cx="10752880" cy="5509549"/>
          </a:xfrm>
          <a:solidFill>
            <a:schemeClr val="accent1">
              <a:alpha val="40000"/>
            </a:schemeClr>
          </a:solidFill>
        </p:spPr>
        <p:txBody>
          <a:bodyPr>
            <a:normAutofit/>
          </a:bodyPr>
          <a:lstStyle/>
          <a:p>
            <a:pPr marL="0" indent="0">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Since the force of the particle is always at right angles to its motion, it is essentially centripetal force. Hence;</a:t>
            </a:r>
          </a:p>
          <a:p>
            <a:pPr marL="0" indent="0">
              <a:lnSpc>
                <a:spcPct val="90000"/>
              </a:lnSpc>
              <a:spcBef>
                <a:spcPts val="0"/>
              </a:spcBef>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F</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c</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 F</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E</a:t>
            </a:r>
          </a:p>
          <a:p>
            <a:pPr marL="0" indent="0">
              <a:lnSpc>
                <a:spcPct val="90000"/>
              </a:lnSpc>
              <a:spcBef>
                <a:spcPts val="0"/>
              </a:spcBef>
              <a:buNone/>
            </a:pPr>
            <a:endPar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spcBef>
                <a:spcPts val="0"/>
              </a:spcBef>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m v</a:t>
            </a:r>
            <a:r>
              <a:rPr lang="en-AU" sz="2600" u="sng"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 q v B</a:t>
            </a:r>
            <a:r>
              <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600" u="sng" baseline="-250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r     </a:t>
            </a: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p>
          <a:p>
            <a:pPr marL="0" indent="0">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so   </a:t>
            </a:r>
            <a:r>
              <a:rPr lang="en-AU" sz="2600" b="1" dirty="0">
                <a:solidFill>
                  <a:srgbClr val="420E00"/>
                </a:solidFill>
                <a:latin typeface="Tahoma" panose="020B0604030504040204" pitchFamily="34" charset="0"/>
                <a:ea typeface="Tahoma" panose="020B0604030504040204" pitchFamily="34" charset="0"/>
                <a:cs typeface="Tahoma" panose="020B0604030504040204" pitchFamily="34" charset="0"/>
              </a:rPr>
              <a:t>r =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m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rPr>
              <a:t>v  </a:t>
            </a:r>
            <a:r>
              <a:rPr lang="en-AU" sz="2600" u="sng" dirty="0" smtClean="0">
                <a:solidFill>
                  <a:srgbClr val="DD7347"/>
                </a:solidFill>
                <a:latin typeface="Tahoma" panose="020B0604030504040204" pitchFamily="34" charset="0"/>
                <a:ea typeface="Tahoma" panose="020B0604030504040204" pitchFamily="34" charset="0"/>
                <a:cs typeface="Tahoma" panose="020B0604030504040204" pitchFamily="34" charset="0"/>
              </a:rPr>
              <a:t>.</a:t>
            </a: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v = </a:t>
            </a:r>
            <a:r>
              <a:rPr lang="en-AU" sz="26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r q B</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q </a:t>
            </a:r>
            <a:r>
              <a:rPr lang="en-AU" sz="2600" b="1" dirty="0">
                <a:solidFill>
                  <a:srgbClr val="420E00"/>
                </a:solidFill>
                <a:latin typeface="Tahoma" panose="020B0604030504040204" pitchFamily="34" charset="0"/>
                <a:ea typeface="Tahoma" panose="020B0604030504040204" pitchFamily="34" charset="0"/>
                <a:cs typeface="Tahoma" panose="020B0604030504040204" pitchFamily="34" charset="0"/>
              </a:rPr>
              <a:t>B</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m</a:t>
            </a:r>
          </a:p>
          <a:p>
            <a:pPr marL="0" indent="0">
              <a:lnSpc>
                <a:spcPct val="80000"/>
              </a:lnSpc>
              <a:spcBef>
                <a:spcPts val="0"/>
              </a:spcBef>
              <a:buNone/>
            </a:pPr>
            <a:endPar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velocity is in a straight path and assumed to have no acceleration</a:t>
            </a: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v = </a:t>
            </a:r>
            <a:r>
              <a:rPr lang="en-AU" sz="2600"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s</a:t>
            </a:r>
          </a:p>
          <a:p>
            <a:pPr marL="0" indent="0">
              <a:lnSpc>
                <a:spcPct val="80000"/>
              </a:lnSpc>
              <a:spcBef>
                <a:spcPts val="0"/>
              </a:spcBef>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t   , where for a circular path s = 2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r</a:t>
            </a:r>
          </a:p>
          <a:p>
            <a:pPr marL="0" indent="0">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Hence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2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600"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r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r q B</a:t>
            </a:r>
            <a:r>
              <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T =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rPr>
              <a:t>2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6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m</a:t>
            </a:r>
            <a:endPar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T        m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q B</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600" b="1"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6" descr="http://www.a-levelphysicstutor.com/images/fields/mag2-Bqv-diag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352" y="1721641"/>
            <a:ext cx="5185458" cy="288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523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Particles pathway</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http://mcat-review.org/magnetic-orb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28" y="2354338"/>
            <a:ext cx="9910284" cy="4121108"/>
          </a:xfrm>
          <a:prstGeom prst="rect">
            <a:avLst/>
          </a:prstGeom>
          <a:solidFill>
            <a:schemeClr val="tx1"/>
          </a:solidFill>
        </p:spPr>
      </p:pic>
    </p:spTree>
    <p:extLst>
      <p:ext uri="{BB962C8B-B14F-4D97-AF65-F5344CB8AC3E}">
        <p14:creationId xmlns:p14="http://schemas.microsoft.com/office/powerpoint/2010/main" val="7482042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4.1d:</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electron beam in a T.V tube is moving horizontally eastwards towards the screen at 2.1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7</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ms</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as it passes through a deflecting magnetic field. The magnetic field is 8.25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-3</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T vertically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out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(out of the page).</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In which direction is the electron deflected?</a:t>
            </a:r>
          </a:p>
          <a:p>
            <a:pPr marL="450850" indent="-45085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 Calculate the force exerted on the electron and the consequent acceleration.</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 What affect will this have on the electron</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24109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4.1d:</a:t>
            </a:r>
            <a:endParaRPr lang="en-AU" u="sng" dirty="0">
              <a:latin typeface="Tahoma" panose="020B0604030504040204" pitchFamily="34" charset="0"/>
              <a:ea typeface="Tahoma" panose="020B0604030504040204" pitchFamily="34" charset="0"/>
              <a:cs typeface="Tahoma" panose="020B0604030504040204" pitchFamily="34" charset="0"/>
            </a:endParaRPr>
          </a:p>
        </p:txBody>
      </p:sp>
      <p:cxnSp>
        <p:nvCxnSpPr>
          <p:cNvPr id="4" name="Straight Connector 3"/>
          <p:cNvCxnSpPr/>
          <p:nvPr/>
        </p:nvCxnSpPr>
        <p:spPr>
          <a:xfrm>
            <a:off x="1984979" y="3178031"/>
            <a:ext cx="2160240"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984979" y="3610079"/>
            <a:ext cx="2160240"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145219" y="2529959"/>
            <a:ext cx="1008112" cy="648072"/>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47125" y="3610079"/>
            <a:ext cx="934199" cy="648072"/>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687747" y="2939011"/>
            <a:ext cx="681608" cy="959100"/>
            <a:chOff x="3995936" y="4293096"/>
            <a:chExt cx="681608" cy="959100"/>
          </a:xfrm>
        </p:grpSpPr>
        <p:sp>
          <p:nvSpPr>
            <p:cNvPr id="9" name="Oval 8"/>
            <p:cNvSpPr/>
            <p:nvPr/>
          </p:nvSpPr>
          <p:spPr>
            <a:xfrm>
              <a:off x="39959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0" name="Oval 9"/>
            <p:cNvSpPr/>
            <p:nvPr/>
          </p:nvSpPr>
          <p:spPr>
            <a:xfrm>
              <a:off x="46055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1" name="Oval 10"/>
            <p:cNvSpPr/>
            <p:nvPr/>
          </p:nvSpPr>
          <p:spPr>
            <a:xfrm>
              <a:off x="39959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2" name="Oval 11"/>
            <p:cNvSpPr/>
            <p:nvPr/>
          </p:nvSpPr>
          <p:spPr>
            <a:xfrm>
              <a:off x="43007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3" name="Oval 12"/>
            <p:cNvSpPr/>
            <p:nvPr/>
          </p:nvSpPr>
          <p:spPr>
            <a:xfrm>
              <a:off x="46055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4" name="Oval 13"/>
            <p:cNvSpPr/>
            <p:nvPr/>
          </p:nvSpPr>
          <p:spPr>
            <a:xfrm>
              <a:off x="46055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5" name="Oval 14"/>
            <p:cNvSpPr/>
            <p:nvPr/>
          </p:nvSpPr>
          <p:spPr>
            <a:xfrm>
              <a:off x="43007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6" name="Oval 15"/>
            <p:cNvSpPr/>
            <p:nvPr/>
          </p:nvSpPr>
          <p:spPr>
            <a:xfrm>
              <a:off x="43007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7" name="Oval 16"/>
            <p:cNvSpPr/>
            <p:nvPr/>
          </p:nvSpPr>
          <p:spPr>
            <a:xfrm>
              <a:off x="39959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8" name="Oval 17"/>
            <p:cNvSpPr/>
            <p:nvPr/>
          </p:nvSpPr>
          <p:spPr>
            <a:xfrm>
              <a:off x="39959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9" name="Oval 18"/>
            <p:cNvSpPr/>
            <p:nvPr/>
          </p:nvSpPr>
          <p:spPr>
            <a:xfrm>
              <a:off x="43007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20" name="Oval 19"/>
            <p:cNvSpPr/>
            <p:nvPr/>
          </p:nvSpPr>
          <p:spPr>
            <a:xfrm>
              <a:off x="46055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grpSp>
      <p:cxnSp>
        <p:nvCxnSpPr>
          <p:cNvPr id="21" name="Straight Arrow Connector 20"/>
          <p:cNvCxnSpPr/>
          <p:nvPr/>
        </p:nvCxnSpPr>
        <p:spPr>
          <a:xfrm>
            <a:off x="2417027" y="3394055"/>
            <a:ext cx="648072"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28995" y="3106024"/>
            <a:ext cx="500458" cy="523220"/>
          </a:xfrm>
          <a:prstGeom prst="rect">
            <a:avLst/>
          </a:prstGeom>
          <a:noFill/>
        </p:spPr>
        <p:txBody>
          <a:bodyPr wrap="none" rtlCol="0">
            <a:spAutoFit/>
          </a:bodyPr>
          <a:lstStyle/>
          <a:p>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e</a:t>
            </a:r>
            <a:r>
              <a:rPr lang="en-AU" sz="2800" b="1"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a:t>
            </a:r>
          </a:p>
        </p:txBody>
      </p:sp>
      <p:sp>
        <p:nvSpPr>
          <p:cNvPr id="23" name="TextBox 22"/>
          <p:cNvSpPr txBox="1"/>
          <p:nvPr/>
        </p:nvSpPr>
        <p:spPr>
          <a:xfrm>
            <a:off x="5333351" y="2623163"/>
            <a:ext cx="431528" cy="523220"/>
          </a:xfrm>
          <a:prstGeom prst="rect">
            <a:avLst/>
          </a:prstGeom>
          <a:noFill/>
        </p:spPr>
        <p:txBody>
          <a:bodyPr wrap="none" rtlCol="0">
            <a:spAutoFit/>
          </a:bodyPr>
          <a:lstStyle/>
          <a:p>
            <a:r>
              <a:rPr lang="en-AU" sz="2800" b="1" dirty="0">
                <a:latin typeface="Tahoma" panose="020B0604030504040204" pitchFamily="34" charset="0"/>
                <a:ea typeface="Tahoma" panose="020B0604030504040204" pitchFamily="34" charset="0"/>
                <a:cs typeface="Tahoma" panose="020B0604030504040204" pitchFamily="34" charset="0"/>
              </a:rPr>
              <a:t>B</a:t>
            </a:r>
          </a:p>
        </p:txBody>
      </p:sp>
      <p:cxnSp>
        <p:nvCxnSpPr>
          <p:cNvPr id="24" name="Straight Arrow Connector 23"/>
          <p:cNvCxnSpPr/>
          <p:nvPr/>
        </p:nvCxnSpPr>
        <p:spPr>
          <a:xfrm flipV="1">
            <a:off x="7673611" y="2623163"/>
            <a:ext cx="0" cy="1058925"/>
          </a:xfrm>
          <a:prstGeom prst="straightConnector1">
            <a:avLst/>
          </a:prstGeom>
          <a:ln w="4762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673611" y="3682088"/>
            <a:ext cx="1080120" cy="1"/>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53731" y="3436447"/>
            <a:ext cx="393056" cy="523220"/>
          </a:xfrm>
          <a:prstGeom prst="rect">
            <a:avLst/>
          </a:prstGeom>
          <a:noFill/>
        </p:spPr>
        <p:txBody>
          <a:bodyPr wrap="none" rtlCol="0">
            <a:spAutoFit/>
          </a:bodyPr>
          <a:lstStyle/>
          <a:p>
            <a:r>
              <a:rPr lang="en-AU" sz="2800" b="1" dirty="0">
                <a:solidFill>
                  <a:srgbClr val="FF0000"/>
                </a:solidFill>
                <a:latin typeface="Tahoma" panose="020B0604030504040204" pitchFamily="34" charset="0"/>
                <a:ea typeface="Tahoma" panose="020B0604030504040204" pitchFamily="34" charset="0"/>
                <a:cs typeface="Tahoma" panose="020B0604030504040204" pitchFamily="34" charset="0"/>
              </a:rPr>
              <a:t>v</a:t>
            </a:r>
          </a:p>
        </p:txBody>
      </p:sp>
      <p:sp>
        <p:nvSpPr>
          <p:cNvPr id="27" name="TextBox 26"/>
          <p:cNvSpPr txBox="1"/>
          <p:nvPr/>
        </p:nvSpPr>
        <p:spPr>
          <a:xfrm>
            <a:off x="6549320" y="3898112"/>
            <a:ext cx="3315331" cy="523220"/>
          </a:xfrm>
          <a:prstGeom prst="rect">
            <a:avLst/>
          </a:prstGeom>
          <a:noFill/>
        </p:spPr>
        <p:txBody>
          <a:bodyPr wrap="none" rtlCol="0">
            <a:spAutoFit/>
          </a:bodyPr>
          <a:lstStyle/>
          <a:p>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LHR for electrons</a:t>
            </a:r>
          </a:p>
        </p:txBody>
      </p:sp>
      <p:sp>
        <p:nvSpPr>
          <p:cNvPr id="28" name="Oval 27"/>
          <p:cNvSpPr/>
          <p:nvPr/>
        </p:nvSpPr>
        <p:spPr>
          <a:xfrm>
            <a:off x="7579375" y="3588327"/>
            <a:ext cx="188472" cy="1884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9" name="TextBox 28"/>
          <p:cNvSpPr txBox="1"/>
          <p:nvPr/>
        </p:nvSpPr>
        <p:spPr>
          <a:xfrm>
            <a:off x="7025539" y="3436047"/>
            <a:ext cx="431528" cy="523220"/>
          </a:xfrm>
          <a:prstGeom prst="rect">
            <a:avLst/>
          </a:prstGeom>
          <a:noFill/>
        </p:spPr>
        <p:txBody>
          <a:bodyPr wrap="none" rtlCol="0">
            <a:spAutoFit/>
          </a:bodyPr>
          <a:lstStyle/>
          <a:p>
            <a:r>
              <a:rPr lang="en-AU" sz="2800" b="1" dirty="0">
                <a:latin typeface="Tahoma" panose="020B0604030504040204" pitchFamily="34" charset="0"/>
                <a:ea typeface="Tahoma" panose="020B0604030504040204" pitchFamily="34" charset="0"/>
                <a:cs typeface="Tahoma" panose="020B0604030504040204" pitchFamily="34" charset="0"/>
              </a:rPr>
              <a:t>B</a:t>
            </a:r>
          </a:p>
        </p:txBody>
      </p:sp>
      <p:sp>
        <p:nvSpPr>
          <p:cNvPr id="30" name="TextBox 29"/>
          <p:cNvSpPr txBox="1"/>
          <p:nvPr/>
        </p:nvSpPr>
        <p:spPr>
          <a:xfrm>
            <a:off x="7780242" y="2385893"/>
            <a:ext cx="393056" cy="523220"/>
          </a:xfrm>
          <a:prstGeom prst="rect">
            <a:avLst/>
          </a:prstGeom>
          <a:noFill/>
        </p:spPr>
        <p:txBody>
          <a:bodyPr wrap="none" rtlCol="0">
            <a:spAutoFit/>
          </a:bodyPr>
          <a:lstStyle/>
          <a:p>
            <a:r>
              <a:rPr lang="en-AU" sz="2800" b="1" dirty="0">
                <a:solidFill>
                  <a:srgbClr val="FFFF00"/>
                </a:solidFill>
                <a:latin typeface="Tahoma" panose="020B0604030504040204" pitchFamily="34" charset="0"/>
                <a:ea typeface="Tahoma" panose="020B0604030504040204" pitchFamily="34" charset="0"/>
                <a:cs typeface="Tahoma" panose="020B0604030504040204" pitchFamily="34" charset="0"/>
              </a:rPr>
              <a:t>F</a:t>
            </a:r>
          </a:p>
        </p:txBody>
      </p:sp>
      <p:sp>
        <p:nvSpPr>
          <p:cNvPr id="31" name="TextBox 30"/>
          <p:cNvSpPr txBox="1"/>
          <p:nvPr/>
        </p:nvSpPr>
        <p:spPr>
          <a:xfrm>
            <a:off x="1984978" y="4538407"/>
            <a:ext cx="8385937" cy="954107"/>
          </a:xfrm>
          <a:prstGeom prst="rect">
            <a:avLst/>
          </a:prstGeom>
          <a:noFill/>
        </p:spPr>
        <p:txBody>
          <a:bodyPr wrap="square" rtlCol="0">
            <a:spAutoFit/>
          </a:bodyPr>
          <a:lstStyle/>
          <a:p>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Hence the Force pushes the electron upwards.</a:t>
            </a:r>
          </a:p>
        </p:txBody>
      </p:sp>
    </p:spTree>
    <p:extLst>
      <p:ext uri="{BB962C8B-B14F-4D97-AF65-F5344CB8AC3E}">
        <p14:creationId xmlns:p14="http://schemas.microsoft.com/office/powerpoint/2010/main" val="399030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grpId="1" nodeType="with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1000"/>
                            </p:stCondLst>
                            <p:childTnLst>
                              <p:par>
                                <p:cTn id="23" presetID="63" presetClass="path" presetSubtype="0" accel="50000" decel="50000" fill="hold" nodeType="afterEffect">
                                  <p:stCondLst>
                                    <p:cond delay="500"/>
                                  </p:stCondLst>
                                  <p:childTnLst>
                                    <p:animMotion origin="layout" path="M 2.08333E-7 2.59259E-6 L 0.25 2.59259E-6 " pathEditMode="relative" rAng="0" ptsTypes="AA">
                                      <p:cBhvr>
                                        <p:cTn id="24" dur="2000" fill="hold"/>
                                        <p:tgtEl>
                                          <p:spTgt spid="21"/>
                                        </p:tgtEl>
                                        <p:attrNameLst>
                                          <p:attrName>ppt_x</p:attrName>
                                          <p:attrName>ppt_y</p:attrName>
                                        </p:attrNameLst>
                                      </p:cBhvr>
                                      <p:rCtr x="12500" y="0"/>
                                    </p:animMotion>
                                  </p:childTnLst>
                                </p:cTn>
                              </p:par>
                              <p:par>
                                <p:cTn id="25" presetID="63" presetClass="path" presetSubtype="0" accel="50000" decel="50000" fill="hold" grpId="0" nodeType="withEffect">
                                  <p:stCondLst>
                                    <p:cond delay="500"/>
                                  </p:stCondLst>
                                  <p:childTnLst>
                                    <p:animMotion origin="layout" path="M -2.08333E-6 -2.22222E-6 L 0.25 -2.22222E-6 " pathEditMode="relative" rAng="0" ptsTypes="AA">
                                      <p:cBhvr>
                                        <p:cTn id="26" dur="2000" fill="hold"/>
                                        <p:tgtEl>
                                          <p:spTgt spid="22"/>
                                        </p:tgtEl>
                                        <p:attrNameLst>
                                          <p:attrName>ppt_x</p:attrName>
                                          <p:attrName>ppt_y</p:attrName>
                                        </p:attrNameLst>
                                      </p:cBhvr>
                                      <p:rCtr x="12500" y="0"/>
                                    </p:animMotion>
                                  </p:childTnLst>
                                </p:cTn>
                              </p:par>
                            </p:childTnLst>
                          </p:cTn>
                        </p:par>
                        <p:par>
                          <p:cTn id="27" fill="hold">
                            <p:stCondLst>
                              <p:cond delay="3500"/>
                            </p:stCondLst>
                            <p:childTnLst>
                              <p:par>
                                <p:cTn id="28" presetID="1"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3500"/>
                            </p:stCondLst>
                            <p:childTnLst>
                              <p:par>
                                <p:cTn id="36" presetID="1"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par>
                          <p:cTn id="44" fill="hold">
                            <p:stCondLst>
                              <p:cond delay="4000"/>
                            </p:stCondLst>
                            <p:childTnLst>
                              <p:par>
                                <p:cTn id="45" presetID="1"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6" grpId="0"/>
      <p:bldP spid="27" grpId="0"/>
      <p:bldP spid="28" grpId="0" animBg="1"/>
      <p:bldP spid="29" grpId="0"/>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4.1e: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proton initially at rest is accelerated horizontally due East through a potential difference of 45 kV. It then enters a vertical (out of the page) magnetic field of 0.25 T at a speed of 2.94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6</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ms</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Determine ;</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The force exerted on the proton by the magnetic field.</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Draw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orbital path, including correct orientation</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 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radius of the orbital path</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5" name="Group 4"/>
          <p:cNvGrpSpPr/>
          <p:nvPr/>
        </p:nvGrpSpPr>
        <p:grpSpPr>
          <a:xfrm>
            <a:off x="7789758" y="4352719"/>
            <a:ext cx="1443570" cy="2122727"/>
            <a:chOff x="3995936" y="4293096"/>
            <a:chExt cx="681608" cy="959100"/>
          </a:xfrm>
        </p:grpSpPr>
        <p:sp>
          <p:nvSpPr>
            <p:cNvPr id="6" name="Oval 5"/>
            <p:cNvSpPr/>
            <p:nvPr/>
          </p:nvSpPr>
          <p:spPr>
            <a:xfrm>
              <a:off x="39959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46055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39959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43007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46055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46055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43007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43007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39959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39959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3007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46055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TextBox 36"/>
          <p:cNvSpPr txBox="1"/>
          <p:nvPr/>
        </p:nvSpPr>
        <p:spPr>
          <a:xfrm>
            <a:off x="8404985" y="4324191"/>
            <a:ext cx="749304" cy="369332"/>
          </a:xfrm>
          <a:prstGeom prst="rect">
            <a:avLst/>
          </a:prstGeom>
          <a:noFill/>
        </p:spPr>
        <p:txBody>
          <a:bodyPr wrap="square" rtlCol="0">
            <a:spAutoFit/>
          </a:bodyPr>
          <a:lstStyle/>
          <a:p>
            <a:r>
              <a:rPr lang="en-AU" b="1" dirty="0"/>
              <a:t>+</a:t>
            </a: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grpSp>
        <p:nvGrpSpPr>
          <p:cNvPr id="18" name="Group 17"/>
          <p:cNvGrpSpPr/>
          <p:nvPr/>
        </p:nvGrpSpPr>
        <p:grpSpPr>
          <a:xfrm>
            <a:off x="9080823" y="4352719"/>
            <a:ext cx="1508568" cy="2122727"/>
            <a:chOff x="3995936" y="4293096"/>
            <a:chExt cx="681608" cy="959100"/>
          </a:xfrm>
        </p:grpSpPr>
        <p:sp>
          <p:nvSpPr>
            <p:cNvPr id="19" name="Oval 18"/>
            <p:cNvSpPr/>
            <p:nvPr/>
          </p:nvSpPr>
          <p:spPr>
            <a:xfrm>
              <a:off x="39959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46055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39959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43007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46055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46055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43007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43007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39959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39959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43007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46055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1" name="TextBox 30"/>
          <p:cNvSpPr txBox="1"/>
          <p:nvPr/>
        </p:nvSpPr>
        <p:spPr>
          <a:xfrm>
            <a:off x="7011522" y="4324191"/>
            <a:ext cx="749304" cy="369332"/>
          </a:xfrm>
          <a:prstGeom prst="rect">
            <a:avLst/>
          </a:prstGeom>
          <a:noFill/>
        </p:spPr>
        <p:txBody>
          <a:bodyPr wrap="square" rtlCol="0">
            <a:spAutoFit/>
          </a:bodyPr>
          <a:lstStyle/>
          <a:p>
            <a:r>
              <a:rPr lang="en-AU" b="1" dirty="0"/>
              <a:t>+</a:t>
            </a:r>
          </a:p>
        </p:txBody>
      </p:sp>
      <p:sp>
        <p:nvSpPr>
          <p:cNvPr id="32" name="Oval 31"/>
          <p:cNvSpPr/>
          <p:nvPr/>
        </p:nvSpPr>
        <p:spPr>
          <a:xfrm>
            <a:off x="8000665" y="4501968"/>
            <a:ext cx="2539021" cy="179240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Arrow Connector 32"/>
          <p:cNvCxnSpPr>
            <a:stCxn id="31" idx="3"/>
          </p:cNvCxnSpPr>
          <p:nvPr/>
        </p:nvCxnSpPr>
        <p:spPr>
          <a:xfrm flipV="1">
            <a:off x="7760826" y="4494456"/>
            <a:ext cx="2488973" cy="14401"/>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241728" y="4566953"/>
            <a:ext cx="0" cy="701877"/>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022507" y="5398171"/>
            <a:ext cx="580749" cy="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977655" y="4889211"/>
            <a:ext cx="8394" cy="52325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9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0"/>
                            </p:stCondLst>
                            <p:childTnLst>
                              <p:par>
                                <p:cTn id="14" presetID="63" presetClass="path" presetSubtype="0" accel="50000" decel="50000" fill="hold" grpId="0" nodeType="afterEffect">
                                  <p:stCondLst>
                                    <p:cond delay="0"/>
                                  </p:stCondLst>
                                  <p:childTnLst>
                                    <p:animMotion origin="layout" path="M -0.00404 2.59259E-6 L 0.15221 2.59259E-6 " pathEditMode="relative" rAng="0" ptsTypes="AA">
                                      <p:cBhvr>
                                        <p:cTn id="15" dur="2000" fill="hold"/>
                                        <p:tgtEl>
                                          <p:spTgt spid="31"/>
                                        </p:tgtEl>
                                        <p:attrNameLst>
                                          <p:attrName>ppt_x</p:attrName>
                                          <p:attrName>ppt_y</p:attrName>
                                        </p:attrNameLst>
                                      </p:cBhvr>
                                      <p:rCtr x="7813" y="0"/>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2000"/>
                            </p:stCondLst>
                            <p:childTnLst>
                              <p:par>
                                <p:cTn id="20" presetID="1" presetClass="exit" presetSubtype="0" fill="hold" grpId="1" nodeType="afterEffect">
                                  <p:stCondLst>
                                    <p:cond delay="0"/>
                                  </p:stCondLst>
                                  <p:childTnLst>
                                    <p:set>
                                      <p:cBhvr>
                                        <p:cTn id="21" dur="1" fill="hold">
                                          <p:stCondLst>
                                            <p:cond delay="0"/>
                                          </p:stCondLst>
                                        </p:cTn>
                                        <p:tgtEl>
                                          <p:spTgt spid="31"/>
                                        </p:tgtEl>
                                        <p:attrNameLst>
                                          <p:attrName>style.visibility</p:attrName>
                                        </p:attrNameLst>
                                      </p:cBhvr>
                                      <p:to>
                                        <p:strVal val="hidden"/>
                                      </p:to>
                                    </p:set>
                                  </p:childTnLst>
                                </p:cTn>
                              </p:par>
                            </p:childTnLst>
                          </p:cTn>
                        </p:par>
                        <p:par>
                          <p:cTn id="22" fill="hold">
                            <p:stCondLst>
                              <p:cond delay="2000"/>
                            </p:stCondLst>
                            <p:childTnLst>
                              <p:par>
                                <p:cTn id="23" presetID="1" presetClass="path" presetSubtype="0" accel="50000" decel="50000" fill="hold" grpId="1" nodeType="afterEffect">
                                  <p:stCondLst>
                                    <p:cond delay="0"/>
                                  </p:stCondLst>
                                  <p:childTnLst>
                                    <p:animMotion origin="layout" path="M 0.03802 2.59259E-6 C 0.0944 2.59259E-6 0.14114 0.0581 0.14114 0.13148 C 0.14114 0.20416 0.0944 0.26365 0.03802 0.26365 C -0.01888 0.26365 -0.06458 0.20416 -0.06458 0.13148 C -0.06458 0.0581 -0.01888 2.59259E-6 0.03802 2.59259E-6 Z " pathEditMode="relative" rAng="0" ptsTypes="AAAAA">
                                      <p:cBhvr>
                                        <p:cTn id="24" dur="2000" fill="hold"/>
                                        <p:tgtEl>
                                          <p:spTgt spid="37"/>
                                        </p:tgtEl>
                                        <p:attrNameLst>
                                          <p:attrName>ppt_x</p:attrName>
                                          <p:attrName>ppt_y</p:attrName>
                                        </p:attrNameLst>
                                      </p:cBhvr>
                                      <p:rCtr x="26" y="13171"/>
                                    </p:animMotion>
                                  </p:childTnLst>
                                </p:cTn>
                              </p:par>
                            </p:childTnLst>
                          </p:cTn>
                        </p:par>
                        <p:par>
                          <p:cTn id="25" fill="hold">
                            <p:stCondLst>
                              <p:cond delay="4000"/>
                            </p:stCondLst>
                            <p:childTnLst>
                              <p:par>
                                <p:cTn id="26" presetID="1" presetClass="entr" presetSubtype="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1" grpId="0"/>
      <p:bldP spid="31" grpId="1"/>
      <p:bldP spid="31" grpId="2"/>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door catch is a simple device that uses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of attraction to hold 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door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closed</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Computer hard drives </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use magnetism to store the data on a</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rotating disk. </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46225"/>
            <a:ext cx="4294209" cy="371177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942" y="0"/>
            <a:ext cx="4271058" cy="4271058"/>
          </a:xfrm>
          <a:prstGeom prst="rect">
            <a:avLst/>
          </a:prstGeom>
        </p:spPr>
      </p:pic>
    </p:spTree>
    <p:extLst>
      <p:ext uri="{BB962C8B-B14F-4D97-AF65-F5344CB8AC3E}">
        <p14:creationId xmlns:p14="http://schemas.microsoft.com/office/powerpoint/2010/main" val="11533281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 industrial application of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is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electromagnetic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crane that is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used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 lifting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metal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objects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Loudspeakers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use an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current flowing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through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coil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to generate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magnetic field</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This field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interacts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with the field of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permanent magnet to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make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diaphragm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move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produce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sound</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6821"/>
            <a:ext cx="5031294" cy="3941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666" y="1"/>
            <a:ext cx="3464258" cy="3206186"/>
          </a:xfrm>
          <a:prstGeom prst="rect">
            <a:avLst/>
          </a:prstGeom>
        </p:spPr>
      </p:pic>
    </p:spTree>
    <p:extLst>
      <p:ext uri="{BB962C8B-B14F-4D97-AF65-F5344CB8AC3E}">
        <p14:creationId xmlns:p14="http://schemas.microsoft.com/office/powerpoint/2010/main" val="18167621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There are applications of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in medical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science</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X-ray and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scanning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devices rely on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electromagnetic action. MRI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scanners are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Resonance Imaging devices</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they are used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hospitals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to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create 3D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images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body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parts</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09" y="2205106"/>
            <a:ext cx="6068992" cy="4652894"/>
          </a:xfrm>
          <a:prstGeom prst="rect">
            <a:avLst/>
          </a:prstGeom>
        </p:spPr>
      </p:pic>
    </p:spTree>
    <p:extLst>
      <p:ext uri="{BB962C8B-B14F-4D97-AF65-F5344CB8AC3E}">
        <p14:creationId xmlns:p14="http://schemas.microsoft.com/office/powerpoint/2010/main" val="3549087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Field</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Autofit/>
          </a:bodyPr>
          <a:lstStyle/>
          <a:p>
            <a:pPr marL="266700" indent="-266700">
              <a:spcAft>
                <a:spcPts val="1000"/>
              </a:spcAft>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electric field only exists if a charge experiences a force.</a:t>
            </a:r>
          </a:p>
          <a:p>
            <a:pPr marL="266700" indent="-26670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electric field exerts a force in the direction of the field on a positive charge, and in </a:t>
            </a:r>
          </a:p>
          <a:p>
            <a:pPr marL="26670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opposite direction on a </a:t>
            </a:r>
          </a:p>
          <a:p>
            <a:pPr marL="26670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negative charge.</a:t>
            </a: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www.physics.sjsu.edu/becker/physics51/images/22_11QinEfl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461" y="2429970"/>
            <a:ext cx="4899950" cy="442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178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lnSpcReduction="10000"/>
          </a:bodyPr>
          <a:lstStyle/>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motors use the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electromagnetic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between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magnet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a current carrying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coil to</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produce movement.</a:t>
            </a: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generators use the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electromagnetic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between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a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moving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coil to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generate electrical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energy.</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604" y="3177972"/>
            <a:ext cx="4969396" cy="36800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9596"/>
            <a:ext cx="4932716" cy="3229336"/>
          </a:xfrm>
          <a:prstGeom prst="rect">
            <a:avLst/>
          </a:prstGeom>
        </p:spPr>
      </p:pic>
    </p:spTree>
    <p:extLst>
      <p:ext uri="{BB962C8B-B14F-4D97-AF65-F5344CB8AC3E}">
        <p14:creationId xmlns:p14="http://schemas.microsoft.com/office/powerpoint/2010/main" val="947076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4.1-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4.2,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105-119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Q2 &amp; Q3 Set 4.2</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12825456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SOURCES &amp; TYPES</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4.2</a:t>
            </a:r>
          </a:p>
          <a:p>
            <a:r>
              <a:rPr lang="en-AU" sz="3200" b="1" dirty="0" smtClean="0">
                <a:effectLst>
                  <a:outerShdw blurRad="38100" dist="38100" dir="2700000" algn="tl">
                    <a:srgbClr val="000000">
                      <a:alpha val="43137"/>
                    </a:srgbClr>
                  </a:outerShdw>
                </a:effectLst>
              </a:rPr>
              <a:t>Page 105 - 119</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05056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Induced Magnetism</a:t>
            </a:r>
            <a:endParaRPr lang="en-AU" sz="4400" dirty="0"/>
          </a:p>
        </p:txBody>
      </p:sp>
      <p:sp>
        <p:nvSpPr>
          <p:cNvPr id="3" name="Content Placeholder 2"/>
          <p:cNvSpPr>
            <a:spLocks noGrp="1"/>
          </p:cNvSpPr>
          <p:nvPr>
            <p:ph idx="1"/>
          </p:nvPr>
        </p:nvSpPr>
        <p:spPr>
          <a:xfrm>
            <a:off x="1141412" y="1076446"/>
            <a:ext cx="11050588" cy="5398999"/>
          </a:xfrm>
          <a:solidFill>
            <a:schemeClr val="accent1">
              <a:alpha val="40000"/>
            </a:schemeClr>
          </a:solidFill>
        </p:spPr>
        <p:txBody>
          <a:bodyPr/>
          <a:lstStyle/>
          <a:p>
            <a:pPr marL="0" indent="0">
              <a:buNone/>
            </a:pPr>
            <a:r>
              <a:rPr lang="en-AU" dirty="0" smtClean="0">
                <a:solidFill>
                  <a:srgbClr val="E57246"/>
                </a:solidFill>
              </a:rPr>
              <a:t>.</a:t>
            </a:r>
            <a:endParaRPr lang="en-AU" dirty="0">
              <a:solidFill>
                <a:srgbClr val="E57246"/>
              </a:solidFill>
            </a:endParaRPr>
          </a:p>
        </p:txBody>
      </p:sp>
      <p:pic>
        <p:nvPicPr>
          <p:cNvPr id="11" name="Picture 10" descr="Metallic material.jpg"/>
          <p:cNvPicPr>
            <a:picLocks noChangeAspect="1"/>
          </p:cNvPicPr>
          <p:nvPr/>
        </p:nvPicPr>
        <p:blipFill>
          <a:blip r:embed="rId2" cstate="print"/>
          <a:stretch>
            <a:fillRect/>
          </a:stretch>
        </p:blipFill>
        <p:spPr>
          <a:xfrm>
            <a:off x="2024034" y="1201223"/>
            <a:ext cx="2857520" cy="1534054"/>
          </a:xfrm>
          <a:prstGeom prst="rect">
            <a:avLst/>
          </a:prstGeom>
        </p:spPr>
      </p:pic>
      <p:sp>
        <p:nvSpPr>
          <p:cNvPr id="12" name="Content Placeholder 5"/>
          <p:cNvSpPr txBox="1">
            <a:spLocks/>
          </p:cNvSpPr>
          <p:nvPr/>
        </p:nvSpPr>
        <p:spPr>
          <a:xfrm>
            <a:off x="6238875" y="1076446"/>
            <a:ext cx="5953125" cy="12384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spcBef>
                <a:spcPts val="0"/>
              </a:spcBef>
              <a:buFont typeface="Arial" panose="020B0604020202020204" pitchFamily="34" charset="0"/>
              <a:buNone/>
            </a:pPr>
            <a:r>
              <a:rPr lang="en-AU" sz="3200" dirty="0" smtClean="0">
                <a:solidFill>
                  <a:srgbClr val="420E00"/>
                </a:solidFill>
              </a:rPr>
              <a:t>Metallic materials consist of positive ions surrounded by free electrons.</a:t>
            </a:r>
            <a:endParaRPr lang="en-AU" sz="3200" dirty="0">
              <a:solidFill>
                <a:srgbClr val="420E00"/>
              </a:solidFill>
            </a:endParaRPr>
          </a:p>
        </p:txBody>
      </p:sp>
      <p:pic>
        <p:nvPicPr>
          <p:cNvPr id="13" name="Picture 12" descr="Metallic material.jpg"/>
          <p:cNvPicPr>
            <a:picLocks noChangeAspect="1"/>
          </p:cNvPicPr>
          <p:nvPr/>
        </p:nvPicPr>
        <p:blipFill>
          <a:blip r:embed="rId2" cstate="print"/>
          <a:stretch>
            <a:fillRect/>
          </a:stretch>
        </p:blipFill>
        <p:spPr>
          <a:xfrm>
            <a:off x="2024034" y="2953317"/>
            <a:ext cx="2857520" cy="1534054"/>
          </a:xfrm>
          <a:prstGeom prst="rect">
            <a:avLst/>
          </a:prstGeom>
        </p:spPr>
      </p:pic>
      <p:pic>
        <p:nvPicPr>
          <p:cNvPr id="14" name="Picture 13" descr="Metallic material 2.jpg"/>
          <p:cNvPicPr>
            <a:picLocks noChangeAspect="1"/>
          </p:cNvPicPr>
          <p:nvPr/>
        </p:nvPicPr>
        <p:blipFill>
          <a:blip r:embed="rId3" cstate="print"/>
          <a:stretch>
            <a:fillRect/>
          </a:stretch>
        </p:blipFill>
        <p:spPr>
          <a:xfrm>
            <a:off x="5024430" y="3201488"/>
            <a:ext cx="876674" cy="790181"/>
          </a:xfrm>
          <a:prstGeom prst="rect">
            <a:avLst/>
          </a:prstGeom>
        </p:spPr>
      </p:pic>
      <p:sp>
        <p:nvSpPr>
          <p:cNvPr id="15" name="Content Placeholder 5"/>
          <p:cNvSpPr txBox="1">
            <a:spLocks/>
          </p:cNvSpPr>
          <p:nvPr/>
        </p:nvSpPr>
        <p:spPr>
          <a:xfrm>
            <a:off x="6238876" y="2314937"/>
            <a:ext cx="5953124" cy="1958120"/>
          </a:xfrm>
          <a:prstGeom prst="rect">
            <a:avLst/>
          </a:prstGeom>
        </p:spPr>
        <p:txBody>
          <a:bodyPr vert="horz">
            <a:noAutofit/>
          </a:bodyPr>
          <a:lstStyle/>
          <a:p>
            <a:pPr marL="320040" indent="-320040" defTabSz="914400">
              <a:buClr>
                <a:schemeClr val="accent2"/>
              </a:buClr>
              <a:buSzPct val="60000"/>
              <a:defRPr/>
            </a:pPr>
            <a:r>
              <a:rPr lang="en-AU" sz="3200" dirty="0">
                <a:solidFill>
                  <a:srgbClr val="420E00"/>
                </a:solidFill>
              </a:rPr>
              <a:t>Introduce the north side of a magnet and all the electrons in the metal are attracted and move to the side of the metal closest to the magnet.</a:t>
            </a:r>
          </a:p>
        </p:txBody>
      </p:sp>
      <p:pic>
        <p:nvPicPr>
          <p:cNvPr id="16" name="Picture 15" descr="Metallic material 3.jpg"/>
          <p:cNvPicPr>
            <a:picLocks noChangeAspect="1"/>
          </p:cNvPicPr>
          <p:nvPr/>
        </p:nvPicPr>
        <p:blipFill>
          <a:blip r:embed="rId4" cstate="print"/>
          <a:stretch>
            <a:fillRect/>
          </a:stretch>
        </p:blipFill>
        <p:spPr>
          <a:xfrm>
            <a:off x="2024033" y="2972531"/>
            <a:ext cx="2857521" cy="1514841"/>
          </a:xfrm>
          <a:prstGeom prst="rect">
            <a:avLst/>
          </a:prstGeom>
        </p:spPr>
      </p:pic>
      <p:pic>
        <p:nvPicPr>
          <p:cNvPr id="17" name="Picture 16" descr="Metallic material 3.jpg"/>
          <p:cNvPicPr>
            <a:picLocks noChangeAspect="1"/>
          </p:cNvPicPr>
          <p:nvPr/>
        </p:nvPicPr>
        <p:blipFill>
          <a:blip r:embed="rId4" cstate="print"/>
          <a:stretch>
            <a:fillRect/>
          </a:stretch>
        </p:blipFill>
        <p:spPr>
          <a:xfrm>
            <a:off x="2024033" y="4701686"/>
            <a:ext cx="2857521" cy="1514841"/>
          </a:xfrm>
          <a:prstGeom prst="rect">
            <a:avLst/>
          </a:prstGeom>
        </p:spPr>
      </p:pic>
      <p:sp>
        <p:nvSpPr>
          <p:cNvPr id="18" name="Content Placeholder 5"/>
          <p:cNvSpPr txBox="1">
            <a:spLocks/>
          </p:cNvSpPr>
          <p:nvPr/>
        </p:nvSpPr>
        <p:spPr>
          <a:xfrm>
            <a:off x="6238876" y="4844561"/>
            <a:ext cx="5953124" cy="1500198"/>
          </a:xfrm>
          <a:prstGeom prst="rect">
            <a:avLst/>
          </a:prstGeom>
        </p:spPr>
        <p:txBody>
          <a:bodyPr vert="horz">
            <a:noAutofit/>
          </a:bodyPr>
          <a:lstStyle/>
          <a:p>
            <a:pPr marL="320040" indent="-320040" defTabSz="914400">
              <a:buClr>
                <a:schemeClr val="accent2"/>
              </a:buClr>
              <a:buSzPct val="60000"/>
              <a:defRPr/>
            </a:pPr>
            <a:r>
              <a:rPr lang="en-AU" sz="3200" dirty="0">
                <a:solidFill>
                  <a:srgbClr val="420E00"/>
                </a:solidFill>
              </a:rPr>
              <a:t>This produces a positive and negative side of the metal, hence it behaves like a magnet.</a:t>
            </a:r>
          </a:p>
        </p:txBody>
      </p:sp>
      <p:sp>
        <p:nvSpPr>
          <p:cNvPr id="19" name="TextBox 18"/>
          <p:cNvSpPr txBox="1"/>
          <p:nvPr/>
        </p:nvSpPr>
        <p:spPr>
          <a:xfrm rot="16200000">
            <a:off x="4355304" y="5239943"/>
            <a:ext cx="1540422" cy="523220"/>
          </a:xfrm>
          <a:prstGeom prst="rect">
            <a:avLst/>
          </a:prstGeom>
          <a:noFill/>
        </p:spPr>
        <p:txBody>
          <a:bodyPr wrap="none" rtlCol="0">
            <a:spAutoFit/>
          </a:bodyPr>
          <a:lstStyle/>
          <a:p>
            <a:r>
              <a:rPr lang="en-AU" sz="2800" b="1" dirty="0">
                <a:solidFill>
                  <a:schemeClr val="accent6">
                    <a:lumMod val="50000"/>
                  </a:schemeClr>
                </a:solidFill>
              </a:rPr>
              <a:t>Negative</a:t>
            </a:r>
          </a:p>
        </p:txBody>
      </p:sp>
      <p:sp>
        <p:nvSpPr>
          <p:cNvPr id="20" name="TextBox 19"/>
          <p:cNvSpPr txBox="1"/>
          <p:nvPr/>
        </p:nvSpPr>
        <p:spPr>
          <a:xfrm rot="16200000">
            <a:off x="1171836" y="5239944"/>
            <a:ext cx="1336200" cy="523220"/>
          </a:xfrm>
          <a:prstGeom prst="rect">
            <a:avLst/>
          </a:prstGeom>
          <a:noFill/>
        </p:spPr>
        <p:txBody>
          <a:bodyPr wrap="none" rtlCol="0">
            <a:spAutoFit/>
          </a:bodyPr>
          <a:lstStyle/>
          <a:p>
            <a:r>
              <a:rPr lang="en-AU" sz="2800" b="1" dirty="0">
                <a:solidFill>
                  <a:srgbClr val="C00000"/>
                </a:solidFill>
              </a:rPr>
              <a:t>Positive</a:t>
            </a:r>
          </a:p>
        </p:txBody>
      </p:sp>
    </p:spTree>
    <p:extLst>
      <p:ext uri="{BB962C8B-B14F-4D97-AF65-F5344CB8AC3E}">
        <p14:creationId xmlns:p14="http://schemas.microsoft.com/office/powerpoint/2010/main" val="386915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000" fill="hold"/>
                                        <p:tgtEl>
                                          <p:spTgt spid="14"/>
                                        </p:tgtEl>
                                        <p:attrNameLst>
                                          <p:attrName>ppt_x</p:attrName>
                                        </p:attrNameLst>
                                      </p:cBhvr>
                                      <p:tavLst>
                                        <p:tav tm="0">
                                          <p:val>
                                            <p:strVal val="1+#ppt_w/2"/>
                                          </p:val>
                                        </p:tav>
                                        <p:tav tm="100000">
                                          <p:val>
                                            <p:strVal val="#ppt_x"/>
                                          </p:val>
                                        </p:tav>
                                      </p:tavLst>
                                    </p:anim>
                                    <p:anim calcmode="lin" valueType="num">
                                      <p:cBhvr additive="base">
                                        <p:cTn id="12" dur="2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000"/>
                                        <p:tgtEl>
                                          <p:spTgt spid="16"/>
                                        </p:tgtEl>
                                      </p:cBhvr>
                                    </p:animEffect>
                                  </p:childTnLst>
                                </p:cTn>
                              </p:par>
                              <p:par>
                                <p:cTn id="22" presetID="10" presetClass="exit" presetSubtype="0" fill="hold" nodeType="withEffect">
                                  <p:stCondLst>
                                    <p:cond delay="0"/>
                                  </p:stCondLst>
                                  <p:childTnLst>
                                    <p:animEffect transition="out" filter="fade">
                                      <p:cBhvr>
                                        <p:cTn id="23" dur="2000"/>
                                        <p:tgtEl>
                                          <p:spTgt spid="13"/>
                                        </p:tgtEl>
                                      </p:cBhvr>
                                    </p:animEffect>
                                    <p:set>
                                      <p:cBhvr>
                                        <p:cTn id="24" dur="1" fill="hold">
                                          <p:stCondLst>
                                            <p:cond delay="1999"/>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Direction of the Magnetic Field</a:t>
            </a:r>
            <a:endParaRPr lang="en-AU" sz="4400" dirty="0"/>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3200" dirty="0">
                <a:solidFill>
                  <a:srgbClr val="420E00"/>
                </a:solidFill>
              </a:rPr>
              <a:t>The magnetic field lines run North to South.</a:t>
            </a:r>
          </a:p>
          <a:p>
            <a:endParaRPr lang="en-AU" sz="3200" dirty="0">
              <a:solidFill>
                <a:srgbClr val="420E00"/>
              </a:solidFill>
            </a:endParaRPr>
          </a:p>
        </p:txBody>
      </p:sp>
      <p:pic>
        <p:nvPicPr>
          <p:cNvPr id="4" name="Picture 2" descr="http://images.tutorvista.com/content/magnetic-effects-electric-current/bar-magnet-magnetic-field.jpeg"/>
          <p:cNvPicPr>
            <a:picLocks noChangeAspect="1" noChangeArrowheads="1"/>
          </p:cNvPicPr>
          <p:nvPr/>
        </p:nvPicPr>
        <p:blipFill>
          <a:blip r:embed="rId2"/>
          <a:srcRect/>
          <a:stretch>
            <a:fillRect/>
          </a:stretch>
        </p:blipFill>
        <p:spPr bwMode="auto">
          <a:xfrm>
            <a:off x="2918403" y="1694714"/>
            <a:ext cx="6457089" cy="4780731"/>
          </a:xfrm>
          <a:prstGeom prst="rect">
            <a:avLst/>
          </a:prstGeom>
          <a:noFill/>
        </p:spPr>
      </p:pic>
    </p:spTree>
    <p:extLst>
      <p:ext uri="{BB962C8B-B14F-4D97-AF65-F5344CB8AC3E}">
        <p14:creationId xmlns:p14="http://schemas.microsoft.com/office/powerpoint/2010/main" val="31186711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Direction of the Magnetic Field</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3200" dirty="0" smtClean="0">
                <a:solidFill>
                  <a:srgbClr val="420E00"/>
                </a:solidFill>
              </a:rPr>
              <a:t>Like Poles</a:t>
            </a:r>
          </a:p>
          <a:p>
            <a:pPr marL="0" indent="0">
              <a:buNone/>
            </a:pPr>
            <a:endParaRPr lang="en-AU" sz="3200" dirty="0">
              <a:solidFill>
                <a:srgbClr val="420E00"/>
              </a:solidFill>
            </a:endParaRPr>
          </a:p>
          <a:p>
            <a:pPr marL="0" indent="0">
              <a:buNone/>
            </a:pPr>
            <a:endParaRPr lang="en-AU" sz="3200" dirty="0" smtClean="0">
              <a:solidFill>
                <a:srgbClr val="420E00"/>
              </a:solidFill>
            </a:endParaRPr>
          </a:p>
          <a:p>
            <a:pPr marL="0" indent="0">
              <a:buNone/>
            </a:pPr>
            <a:endParaRPr lang="en-AU" sz="3200" dirty="0">
              <a:solidFill>
                <a:srgbClr val="420E00"/>
              </a:solidFill>
            </a:endParaRPr>
          </a:p>
          <a:p>
            <a:pPr marL="0" indent="0">
              <a:buNone/>
            </a:pPr>
            <a:r>
              <a:rPr lang="en-AU" sz="3200" dirty="0" smtClean="0">
                <a:solidFill>
                  <a:srgbClr val="420E00"/>
                </a:solidFill>
              </a:rPr>
              <a:t>Unlike Poles</a:t>
            </a:r>
          </a:p>
        </p:txBody>
      </p:sp>
      <p:pic>
        <p:nvPicPr>
          <p:cNvPr id="4" name="Picture 3" descr="Magnetic Flux 1.jpg"/>
          <p:cNvPicPr>
            <a:picLocks noChangeAspect="1"/>
          </p:cNvPicPr>
          <p:nvPr/>
        </p:nvPicPr>
        <p:blipFill>
          <a:blip r:embed="rId2"/>
          <a:stretch>
            <a:fillRect/>
          </a:stretch>
        </p:blipFill>
        <p:spPr>
          <a:xfrm>
            <a:off x="3237506" y="4346676"/>
            <a:ext cx="7784267" cy="1787906"/>
          </a:xfrm>
          <a:prstGeom prst="rect">
            <a:avLst/>
          </a:prstGeom>
        </p:spPr>
      </p:pic>
      <p:pic>
        <p:nvPicPr>
          <p:cNvPr id="5" name="Picture 4" descr="Magnetic Flux 1a.jpg"/>
          <p:cNvPicPr>
            <a:picLocks noChangeAspect="1"/>
          </p:cNvPicPr>
          <p:nvPr/>
        </p:nvPicPr>
        <p:blipFill>
          <a:blip r:embed="rId3"/>
          <a:stretch>
            <a:fillRect/>
          </a:stretch>
        </p:blipFill>
        <p:spPr>
          <a:xfrm>
            <a:off x="3237507" y="1649019"/>
            <a:ext cx="7787554" cy="1788661"/>
          </a:xfrm>
          <a:prstGeom prst="rect">
            <a:avLst/>
          </a:prstGeom>
        </p:spPr>
      </p:pic>
    </p:spTree>
    <p:extLst>
      <p:ext uri="{BB962C8B-B14F-4D97-AF65-F5344CB8AC3E}">
        <p14:creationId xmlns:p14="http://schemas.microsoft.com/office/powerpoint/2010/main" val="8543947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Earths Magnetism</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lnSpc>
                <a:spcPct val="100000"/>
              </a:lnSpc>
              <a:spcBef>
                <a:spcPts val="0"/>
              </a:spcBef>
              <a:buNone/>
            </a:pPr>
            <a:r>
              <a:rPr lang="en-AU" sz="3200" dirty="0">
                <a:solidFill>
                  <a:srgbClr val="420E00"/>
                </a:solidFill>
              </a:rPr>
              <a:t>Think of the Earth as having a gigantic bar </a:t>
            </a:r>
            <a:endParaRPr lang="en-AU" sz="3200" dirty="0" smtClean="0">
              <a:solidFill>
                <a:srgbClr val="420E00"/>
              </a:solidFill>
            </a:endParaRPr>
          </a:p>
          <a:p>
            <a:pPr marL="0" indent="0">
              <a:lnSpc>
                <a:spcPct val="100000"/>
              </a:lnSpc>
              <a:spcBef>
                <a:spcPts val="0"/>
              </a:spcBef>
              <a:buNone/>
            </a:pPr>
            <a:r>
              <a:rPr lang="en-AU" sz="3200" dirty="0" smtClean="0">
                <a:solidFill>
                  <a:srgbClr val="420E00"/>
                </a:solidFill>
              </a:rPr>
              <a:t>magnet </a:t>
            </a:r>
            <a:r>
              <a:rPr lang="en-AU" sz="3200" dirty="0">
                <a:solidFill>
                  <a:srgbClr val="420E00"/>
                </a:solidFill>
              </a:rPr>
              <a:t>buried inside. </a:t>
            </a:r>
            <a:r>
              <a:rPr lang="en-AU" sz="3200" dirty="0" smtClean="0">
                <a:solidFill>
                  <a:srgbClr val="420E00"/>
                </a:solidFill>
              </a:rPr>
              <a:t>In order for the north </a:t>
            </a:r>
          </a:p>
          <a:p>
            <a:pPr marL="0" indent="0">
              <a:lnSpc>
                <a:spcPct val="100000"/>
              </a:lnSpc>
              <a:spcBef>
                <a:spcPts val="0"/>
              </a:spcBef>
              <a:buNone/>
            </a:pPr>
            <a:r>
              <a:rPr lang="en-AU" sz="3200" dirty="0" smtClean="0">
                <a:solidFill>
                  <a:srgbClr val="420E00"/>
                </a:solidFill>
              </a:rPr>
              <a:t>end of the compass to point toward the </a:t>
            </a:r>
          </a:p>
          <a:p>
            <a:pPr marL="0" indent="0">
              <a:lnSpc>
                <a:spcPct val="100000"/>
              </a:lnSpc>
              <a:spcBef>
                <a:spcPts val="0"/>
              </a:spcBef>
              <a:buNone/>
            </a:pPr>
            <a:r>
              <a:rPr lang="en-AU" sz="3200" b="1" dirty="0" smtClean="0">
                <a:solidFill>
                  <a:srgbClr val="420E00"/>
                </a:solidFill>
              </a:rPr>
              <a:t>North Pole</a:t>
            </a:r>
            <a:r>
              <a:rPr lang="en-AU" sz="3200" dirty="0" smtClean="0">
                <a:solidFill>
                  <a:srgbClr val="420E00"/>
                </a:solidFill>
              </a:rPr>
              <a:t>, you have to assume that the </a:t>
            </a:r>
          </a:p>
          <a:p>
            <a:pPr marL="0" indent="0">
              <a:lnSpc>
                <a:spcPct val="100000"/>
              </a:lnSpc>
              <a:spcBef>
                <a:spcPts val="0"/>
              </a:spcBef>
              <a:buNone/>
            </a:pPr>
            <a:r>
              <a:rPr lang="en-AU" sz="3200" dirty="0" smtClean="0">
                <a:solidFill>
                  <a:srgbClr val="420E00"/>
                </a:solidFill>
              </a:rPr>
              <a:t>bar magnet inside the Earth has its south end </a:t>
            </a:r>
          </a:p>
          <a:p>
            <a:pPr marL="0" indent="0">
              <a:lnSpc>
                <a:spcPct val="100000"/>
              </a:lnSpc>
              <a:spcBef>
                <a:spcPts val="0"/>
              </a:spcBef>
              <a:buNone/>
            </a:pPr>
            <a:r>
              <a:rPr lang="en-AU" sz="3200" dirty="0" smtClean="0">
                <a:solidFill>
                  <a:srgbClr val="420E00"/>
                </a:solidFill>
              </a:rPr>
              <a:t>at the North Pole, as shown in the diagram at the right. The</a:t>
            </a:r>
          </a:p>
          <a:p>
            <a:pPr>
              <a:lnSpc>
                <a:spcPct val="100000"/>
              </a:lnSpc>
              <a:spcBef>
                <a:spcPts val="0"/>
              </a:spcBef>
            </a:pPr>
            <a:endParaRPr lang="en-AU" sz="3200" dirty="0">
              <a:solidFill>
                <a:srgbClr val="420E00"/>
              </a:solidFill>
            </a:endParaRPr>
          </a:p>
        </p:txBody>
      </p:sp>
      <p:pic>
        <p:nvPicPr>
          <p:cNvPr id="4" name="Picture 4" descr="http://static.ddmcdn.com/gif/compass-earth-magnet.gif"/>
          <p:cNvPicPr>
            <a:picLocks noChangeAspect="1" noChangeArrowheads="1"/>
          </p:cNvPicPr>
          <p:nvPr/>
        </p:nvPicPr>
        <p:blipFill>
          <a:blip r:embed="rId2"/>
          <a:srcRect/>
          <a:stretch>
            <a:fillRect/>
          </a:stretch>
        </p:blipFill>
        <p:spPr bwMode="auto">
          <a:xfrm>
            <a:off x="8516974" y="0"/>
            <a:ext cx="3675026" cy="3500462"/>
          </a:xfrm>
          <a:prstGeom prst="rect">
            <a:avLst/>
          </a:prstGeom>
          <a:noFill/>
        </p:spPr>
      </p:pic>
      <p:pic>
        <p:nvPicPr>
          <p:cNvPr id="5" name="Picture 6" descr="http://www.astronomynow.com/news/n1108/19antimatter/earthField.jpg"/>
          <p:cNvPicPr>
            <a:picLocks noChangeAspect="1" noChangeArrowheads="1"/>
          </p:cNvPicPr>
          <p:nvPr/>
        </p:nvPicPr>
        <p:blipFill>
          <a:blip r:embed="rId3"/>
          <a:srcRect/>
          <a:stretch>
            <a:fillRect/>
          </a:stretch>
        </p:blipFill>
        <p:spPr bwMode="auto">
          <a:xfrm>
            <a:off x="0" y="4112147"/>
            <a:ext cx="3790950" cy="2838450"/>
          </a:xfrm>
          <a:prstGeom prst="rect">
            <a:avLst/>
          </a:prstGeom>
          <a:noFill/>
        </p:spPr>
      </p:pic>
      <p:sp>
        <p:nvSpPr>
          <p:cNvPr id="6" name="Content Placeholder 2"/>
          <p:cNvSpPr txBox="1">
            <a:spLocks/>
          </p:cNvSpPr>
          <p:nvPr/>
        </p:nvSpPr>
        <p:spPr>
          <a:xfrm>
            <a:off x="3790949" y="4019547"/>
            <a:ext cx="7256461" cy="2363299"/>
          </a:xfrm>
          <a:prstGeom prst="rect">
            <a:avLst/>
          </a:prstGeom>
        </p:spPr>
        <p:txBody>
          <a:bodyPr vert="horz">
            <a:noAutofit/>
          </a:bodyPr>
          <a:lstStyle/>
          <a:p>
            <a:pPr defTabSz="914400">
              <a:spcBef>
                <a:spcPts val="700"/>
              </a:spcBef>
              <a:buClr>
                <a:schemeClr val="accent2"/>
              </a:buClr>
              <a:buSzPct val="60000"/>
              <a:defRPr/>
            </a:pPr>
            <a:r>
              <a:rPr lang="en-AU" sz="3200" dirty="0" smtClean="0">
                <a:solidFill>
                  <a:srgbClr val="420E00"/>
                </a:solidFill>
              </a:rPr>
              <a:t>normal "opposites </a:t>
            </a:r>
            <a:r>
              <a:rPr lang="en-AU" sz="3200" dirty="0">
                <a:solidFill>
                  <a:srgbClr val="420E00"/>
                </a:solidFill>
              </a:rPr>
              <a:t>attract" rule of magnets cause the north end of the compass needle to point toward the south end of the buried bar magnet. So the compass points toward the North Magnetic Pole.</a:t>
            </a:r>
          </a:p>
        </p:txBody>
      </p:sp>
    </p:spTree>
    <p:extLst>
      <p:ext uri="{BB962C8B-B14F-4D97-AF65-F5344CB8AC3E}">
        <p14:creationId xmlns:p14="http://schemas.microsoft.com/office/powerpoint/2010/main" val="30489420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Earths Magnetism</a:t>
            </a:r>
            <a:endParaRPr lang="en-AU" sz="4400" dirty="0"/>
          </a:p>
        </p:txBody>
      </p:sp>
      <p:sp>
        <p:nvSpPr>
          <p:cNvPr id="3" name="Content Placeholder 2"/>
          <p:cNvSpPr>
            <a:spLocks noGrp="1"/>
          </p:cNvSpPr>
          <p:nvPr>
            <p:ph idx="1"/>
          </p:nvPr>
        </p:nvSpPr>
        <p:spPr>
          <a:xfrm>
            <a:off x="1141413" y="1099596"/>
            <a:ext cx="3692474" cy="5375850"/>
          </a:xfrm>
          <a:solidFill>
            <a:schemeClr val="accent1">
              <a:alpha val="40000"/>
            </a:schemeClr>
          </a:solidFill>
        </p:spPr>
        <p:txBody>
          <a:bodyPr>
            <a:normAutofit/>
          </a:bodyPr>
          <a:lstStyle/>
          <a:p>
            <a:pPr marL="0" indent="0">
              <a:buNone/>
            </a:pPr>
            <a:r>
              <a:rPr lang="en-AU" sz="3200" dirty="0" smtClean="0">
                <a:solidFill>
                  <a:srgbClr val="420E00"/>
                </a:solidFill>
              </a:rPr>
              <a:t>The Geographic North pole attracts the north end of compasses and magnets so it has to be a south pole.</a:t>
            </a:r>
          </a:p>
          <a:p>
            <a:pPr marL="0" indent="0">
              <a:buNone/>
            </a:pPr>
            <a:endParaRPr lang="en-AU" sz="3200" dirty="0">
              <a:solidFill>
                <a:srgbClr val="420E00"/>
              </a:solidFill>
            </a:endParaRPr>
          </a:p>
        </p:txBody>
      </p:sp>
      <p:pic>
        <p:nvPicPr>
          <p:cNvPr id="4" name="Picture 4" descr="http://www.nasa.gov/images/content/607968main_geomagnetic-field-orig_full.jpg"/>
          <p:cNvPicPr>
            <a:picLocks noChangeAspect="1" noChangeArrowheads="1"/>
          </p:cNvPicPr>
          <p:nvPr/>
        </p:nvPicPr>
        <p:blipFill>
          <a:blip r:embed="rId2" cstate="print"/>
          <a:srcRect/>
          <a:stretch>
            <a:fillRect/>
          </a:stretch>
        </p:blipFill>
        <p:spPr bwMode="auto">
          <a:xfrm>
            <a:off x="4833887" y="1099597"/>
            <a:ext cx="7358114" cy="5375850"/>
          </a:xfrm>
          <a:prstGeom prst="rect">
            <a:avLst/>
          </a:prstGeom>
          <a:noFill/>
        </p:spPr>
      </p:pic>
    </p:spTree>
    <p:extLst>
      <p:ext uri="{BB962C8B-B14F-4D97-AF65-F5344CB8AC3E}">
        <p14:creationId xmlns:p14="http://schemas.microsoft.com/office/powerpoint/2010/main" val="10192378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Earths Magnetism</a:t>
            </a:r>
            <a:endParaRPr lang="en-AU" sz="4400" dirty="0"/>
          </a:p>
        </p:txBody>
      </p:sp>
      <p:sp>
        <p:nvSpPr>
          <p:cNvPr id="3" name="Content Placeholder 2"/>
          <p:cNvSpPr>
            <a:spLocks noGrp="1"/>
          </p:cNvSpPr>
          <p:nvPr>
            <p:ph idx="1"/>
          </p:nvPr>
        </p:nvSpPr>
        <p:spPr>
          <a:xfrm>
            <a:off x="1141413" y="1076446"/>
            <a:ext cx="4101974" cy="5398999"/>
          </a:xfrm>
          <a:solidFill>
            <a:schemeClr val="accent1">
              <a:alpha val="40000"/>
            </a:schemeClr>
          </a:solidFill>
        </p:spPr>
        <p:txBody>
          <a:bodyPr>
            <a:normAutofit/>
          </a:bodyPr>
          <a:lstStyle/>
          <a:p>
            <a:pPr marL="0" indent="0">
              <a:buNone/>
            </a:pPr>
            <a:r>
              <a:rPr lang="en-AU" sz="3200" dirty="0" smtClean="0">
                <a:solidFill>
                  <a:srgbClr val="420E00"/>
                </a:solidFill>
              </a:rPr>
              <a:t>The solar winds from the Sun would strip the Earth of all living matter if it weren’t for the magnetic field and its density protecting us.</a:t>
            </a:r>
            <a:endParaRPr lang="en-AU" sz="3200" dirty="0">
              <a:solidFill>
                <a:srgbClr val="420E00"/>
              </a:solidFill>
            </a:endParaRPr>
          </a:p>
        </p:txBody>
      </p:sp>
      <p:pic>
        <p:nvPicPr>
          <p:cNvPr id="4" name="Picture 2" descr="http://api.ning.com/files/TOoAQlDC4Xpjw53vGAQ3iadtqicNgWizy2Zk8*QkCGyH5LMLynB5DjCHMHMtpTIuU*Js-jg7LVrSsvYfW*8wtJB772DFYrwD/di6139pc.jpg"/>
          <p:cNvPicPr>
            <a:picLocks noChangeAspect="1" noChangeArrowheads="1"/>
          </p:cNvPicPr>
          <p:nvPr/>
        </p:nvPicPr>
        <p:blipFill>
          <a:blip r:embed="rId2"/>
          <a:srcRect/>
          <a:stretch>
            <a:fillRect/>
          </a:stretch>
        </p:blipFill>
        <p:spPr bwMode="auto">
          <a:xfrm>
            <a:off x="5243386" y="1076446"/>
            <a:ext cx="6948614" cy="5398999"/>
          </a:xfrm>
          <a:prstGeom prst="rect">
            <a:avLst/>
          </a:prstGeom>
          <a:noFill/>
        </p:spPr>
      </p:pic>
    </p:spTree>
    <p:extLst>
      <p:ext uri="{BB962C8B-B14F-4D97-AF65-F5344CB8AC3E}">
        <p14:creationId xmlns:p14="http://schemas.microsoft.com/office/powerpoint/2010/main" val="26170382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Vectors</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a:lnSpc>
                <a:spcPct val="100000"/>
              </a:lnSpc>
              <a:buNone/>
            </a:pPr>
            <a:r>
              <a:rPr lang="en-AU" sz="3200" dirty="0">
                <a:solidFill>
                  <a:srgbClr val="420E00"/>
                </a:solidFill>
              </a:rPr>
              <a:t>Vectors are used to analyse and compare the magnetic flux densities of two or more fields</a:t>
            </a:r>
            <a:r>
              <a:rPr lang="en-AU" sz="3200" dirty="0" smtClean="0">
                <a:solidFill>
                  <a:srgbClr val="420E00"/>
                </a:solidFill>
              </a:rPr>
              <a:t>.</a:t>
            </a:r>
            <a:endParaRPr lang="en-AU" sz="3200" u="sng" dirty="0">
              <a:solidFill>
                <a:srgbClr val="420E00"/>
              </a:solidFill>
            </a:endParaRPr>
          </a:p>
          <a:p>
            <a:pPr marL="0" indent="0">
              <a:lnSpc>
                <a:spcPct val="100000"/>
              </a:lnSpc>
              <a:spcBef>
                <a:spcPts val="0"/>
              </a:spcBef>
              <a:buNone/>
            </a:pPr>
            <a:r>
              <a:rPr lang="en-AU" sz="3200" u="sng" dirty="0"/>
              <a:t>Example </a:t>
            </a:r>
            <a:r>
              <a:rPr lang="en-AU" sz="3200" u="sng" dirty="0" smtClean="0"/>
              <a:t>4.2a</a:t>
            </a:r>
            <a:r>
              <a:rPr lang="en-AU" sz="3200" u="sng" dirty="0"/>
              <a:t>:</a:t>
            </a:r>
            <a:r>
              <a:rPr lang="en-AU" sz="3200" dirty="0"/>
              <a:t> </a:t>
            </a:r>
            <a:r>
              <a:rPr lang="en-AU" sz="3200" dirty="0">
                <a:solidFill>
                  <a:srgbClr val="420E00"/>
                </a:solidFill>
              </a:rPr>
              <a:t>Two magnets and a compass are placed as shown. If the north/south facing magnet has </a:t>
            </a:r>
            <a:r>
              <a:rPr lang="en-AU" sz="3200" dirty="0" smtClean="0">
                <a:solidFill>
                  <a:srgbClr val="420E00"/>
                </a:solidFill>
              </a:rPr>
              <a:t>twice  </a:t>
            </a:r>
          </a:p>
          <a:p>
            <a:pPr marL="0" indent="0">
              <a:lnSpc>
                <a:spcPct val="100000"/>
              </a:lnSpc>
              <a:spcBef>
                <a:spcPts val="0"/>
              </a:spcBef>
              <a:buNone/>
            </a:pPr>
            <a:r>
              <a:rPr lang="en-AU" sz="3200" dirty="0" smtClean="0">
                <a:solidFill>
                  <a:srgbClr val="420E00"/>
                </a:solidFill>
              </a:rPr>
              <a:t>the </a:t>
            </a:r>
            <a:r>
              <a:rPr lang="en-AU" sz="3200" dirty="0">
                <a:solidFill>
                  <a:srgbClr val="420E00"/>
                </a:solidFill>
              </a:rPr>
              <a:t>flux density as the east/west magnet, what </a:t>
            </a:r>
            <a:endParaRPr lang="en-AU" sz="3200" dirty="0" smtClean="0">
              <a:solidFill>
                <a:srgbClr val="420E00"/>
              </a:solidFill>
            </a:endParaRPr>
          </a:p>
          <a:p>
            <a:pPr marL="0" indent="0">
              <a:lnSpc>
                <a:spcPct val="100000"/>
              </a:lnSpc>
              <a:spcBef>
                <a:spcPts val="0"/>
              </a:spcBef>
              <a:buNone/>
            </a:pPr>
            <a:r>
              <a:rPr lang="en-AU" sz="3200" dirty="0" smtClean="0">
                <a:solidFill>
                  <a:srgbClr val="420E00"/>
                </a:solidFill>
              </a:rPr>
              <a:t>would </a:t>
            </a:r>
            <a:r>
              <a:rPr lang="en-AU" sz="3200" dirty="0">
                <a:solidFill>
                  <a:srgbClr val="420E00"/>
                </a:solidFill>
              </a:rPr>
              <a:t>the needle in the compass show? And with </a:t>
            </a:r>
            <a:endParaRPr lang="en-AU" sz="3200" dirty="0" smtClean="0">
              <a:solidFill>
                <a:srgbClr val="420E00"/>
              </a:solidFill>
            </a:endParaRPr>
          </a:p>
          <a:p>
            <a:pPr marL="0" indent="0">
              <a:lnSpc>
                <a:spcPct val="100000"/>
              </a:lnSpc>
              <a:spcBef>
                <a:spcPts val="0"/>
              </a:spcBef>
              <a:buNone/>
            </a:pPr>
            <a:r>
              <a:rPr lang="en-AU" sz="3200" dirty="0" smtClean="0">
                <a:solidFill>
                  <a:srgbClr val="420E00"/>
                </a:solidFill>
              </a:rPr>
              <a:t>what strength?</a:t>
            </a:r>
            <a:endParaRPr lang="en-AU" sz="3200" dirty="0">
              <a:solidFill>
                <a:srgbClr val="420E00"/>
              </a:solidFill>
            </a:endParaRPr>
          </a:p>
        </p:txBody>
      </p:sp>
      <p:sp>
        <p:nvSpPr>
          <p:cNvPr id="5" name="Rectangle 4"/>
          <p:cNvSpPr/>
          <p:nvPr/>
        </p:nvSpPr>
        <p:spPr>
          <a:xfrm>
            <a:off x="7499954" y="5202115"/>
            <a:ext cx="1928826" cy="500066"/>
          </a:xfrm>
          <a:prstGeom prst="rect">
            <a:avLst/>
          </a:prstGeom>
          <a:gradFill>
            <a:gsLst>
              <a:gs pos="0">
                <a:srgbClr val="000082"/>
              </a:gs>
              <a:gs pos="30000">
                <a:srgbClr val="66008F"/>
              </a:gs>
              <a:gs pos="64999">
                <a:srgbClr val="BA0066"/>
              </a:gs>
              <a:gs pos="89999">
                <a:srgbClr val="FF0000"/>
              </a:gs>
              <a:gs pos="100000">
                <a:srgbClr val="FF8200"/>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N             S</a:t>
            </a:r>
          </a:p>
        </p:txBody>
      </p:sp>
      <p:sp>
        <p:nvSpPr>
          <p:cNvPr id="6" name="Rectangle 5"/>
          <p:cNvSpPr/>
          <p:nvPr/>
        </p:nvSpPr>
        <p:spPr>
          <a:xfrm rot="16200000">
            <a:off x="9464499" y="3451884"/>
            <a:ext cx="1714512" cy="500066"/>
          </a:xfrm>
          <a:prstGeom prst="rect">
            <a:avLst/>
          </a:prstGeom>
          <a:gradFill>
            <a:gsLst>
              <a:gs pos="0">
                <a:srgbClr val="000082"/>
              </a:gs>
              <a:gs pos="30000">
                <a:srgbClr val="66008F"/>
              </a:gs>
              <a:gs pos="64999">
                <a:srgbClr val="BA0066"/>
              </a:gs>
              <a:gs pos="89999">
                <a:srgbClr val="FF0000"/>
              </a:gs>
              <a:gs pos="100000">
                <a:srgbClr val="FF8200"/>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sz="2800" dirty="0"/>
              <a:t>S</a:t>
            </a:r>
          </a:p>
          <a:p>
            <a:pPr algn="ctr"/>
            <a:endParaRPr lang="en-AU" sz="2800" dirty="0"/>
          </a:p>
          <a:p>
            <a:pPr algn="ctr"/>
            <a:r>
              <a:rPr lang="en-AU" sz="2800" dirty="0"/>
              <a:t>               N</a:t>
            </a:r>
          </a:p>
        </p:txBody>
      </p:sp>
      <p:sp>
        <p:nvSpPr>
          <p:cNvPr id="7" name="Oval 6"/>
          <p:cNvSpPr/>
          <p:nvPr/>
        </p:nvSpPr>
        <p:spPr>
          <a:xfrm>
            <a:off x="9857408" y="4987801"/>
            <a:ext cx="928694" cy="928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a:off x="9428780" y="5937333"/>
            <a:ext cx="1750800" cy="584775"/>
          </a:xfrm>
          <a:prstGeom prst="rect">
            <a:avLst/>
          </a:prstGeom>
          <a:noFill/>
        </p:spPr>
        <p:txBody>
          <a:bodyPr wrap="none" rtlCol="0">
            <a:spAutoFit/>
          </a:bodyPr>
          <a:lstStyle/>
          <a:p>
            <a:r>
              <a:rPr lang="en-AU" sz="3200" b="1" dirty="0" smtClean="0">
                <a:solidFill>
                  <a:srgbClr val="00B050"/>
                </a:solidFill>
              </a:rPr>
              <a:t>Compass</a:t>
            </a:r>
            <a:endParaRPr lang="en-AU" sz="3200" b="1" dirty="0">
              <a:solidFill>
                <a:srgbClr val="00B050"/>
              </a:solidFill>
            </a:endParaRPr>
          </a:p>
        </p:txBody>
      </p:sp>
    </p:spTree>
    <p:extLst>
      <p:ext uri="{BB962C8B-B14F-4D97-AF65-F5344CB8AC3E}">
        <p14:creationId xmlns:p14="http://schemas.microsoft.com/office/powerpoint/2010/main" val="3684889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Field</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rmAutofit/>
          </a:bodyPr>
          <a:lstStyle/>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E = </a:t>
            </a:r>
            <a:r>
              <a:rPr lang="en-AU" sz="2800" b="1" u="sng" dirty="0">
                <a:solidFill>
                  <a:srgbClr val="420E00"/>
                </a:solidFill>
                <a:latin typeface="Tahoma" panose="020B0604030504040204" pitchFamily="34" charset="0"/>
                <a:ea typeface="Tahoma" panose="020B0604030504040204" pitchFamily="34" charset="0"/>
                <a:cs typeface="Tahoma" panose="020B0604030504040204" pitchFamily="34" charset="0"/>
              </a:rPr>
              <a:t> F </a:t>
            </a:r>
            <a:r>
              <a:rPr lang="en-AU" sz="2800" b="1" u="sng" dirty="0">
                <a:solidFill>
                  <a:srgbClr val="E67549"/>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q</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electric field (N C</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 – force (N)</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q – charge (C)</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E = </a:t>
            </a:r>
            <a:r>
              <a:rPr lang="en-AU" sz="2800" b="1" u="sng" dirty="0">
                <a:solidFill>
                  <a:srgbClr val="420E00"/>
                </a:solidFill>
                <a:latin typeface="Tahoma" panose="020B0604030504040204" pitchFamily="34" charset="0"/>
                <a:ea typeface="Tahoma" panose="020B0604030504040204" pitchFamily="34" charset="0"/>
                <a:cs typeface="Tahoma" panose="020B0604030504040204" pitchFamily="34" charset="0"/>
              </a:rPr>
              <a:t> V </a:t>
            </a:r>
            <a:r>
              <a:rPr lang="en-AU" sz="2800" b="1" u="sng" dirty="0">
                <a:solidFill>
                  <a:srgbClr val="E67549"/>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d</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electric field (V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V – voltage (V)</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 – distance (m)</a:t>
            </a:r>
          </a:p>
          <a:p>
            <a:pPr marL="0" indent="0">
              <a:lnSpc>
                <a:spcPct val="80000"/>
              </a:lnSpc>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Note E (N C</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E(V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501" y="4449205"/>
            <a:ext cx="5837499" cy="2408795"/>
          </a:xfrm>
          <a:prstGeom prst="rect">
            <a:avLst/>
          </a:prstGeom>
          <a:solidFill>
            <a:schemeClr val="accent4">
              <a:lumMod val="40000"/>
              <a:lumOff val="60000"/>
            </a:schemeClr>
          </a:solidFill>
        </p:spPr>
      </p:pic>
    </p:spTree>
    <p:extLst>
      <p:ext uri="{BB962C8B-B14F-4D97-AF65-F5344CB8AC3E}">
        <p14:creationId xmlns:p14="http://schemas.microsoft.com/office/powerpoint/2010/main" val="18005602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created by a Current</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When a current flows through a wire, </a:t>
            </a:r>
          </a:p>
          <a:p>
            <a:pPr>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this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creates a magnetic field.</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direction of the magnetic field is determined by the “right hand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grip”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rule. </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thumb points in the same direction as the current flows.</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8" descr="http://1.bp.blogspot.com/_uY2jpKMpOe4/TExdBFxW-fI/AAAAAAAAAWU/YOvjYqDI2sQ/s320/Rhgr.bmp"/>
          <p:cNvPicPr>
            <a:picLocks noChangeAspect="1" noChangeArrowheads="1"/>
          </p:cNvPicPr>
          <p:nvPr/>
        </p:nvPicPr>
        <p:blipFill>
          <a:blip r:embed="rId2"/>
          <a:srcRect/>
          <a:stretch>
            <a:fillRect/>
          </a:stretch>
        </p:blipFill>
        <p:spPr bwMode="auto">
          <a:xfrm>
            <a:off x="1787537" y="2164465"/>
            <a:ext cx="3902005" cy="2633855"/>
          </a:xfrm>
          <a:prstGeom prst="rect">
            <a:avLst/>
          </a:prstGeom>
          <a:noFill/>
        </p:spPr>
      </p:pic>
      <p:pic>
        <p:nvPicPr>
          <p:cNvPr id="5" name="Picture 10" descr="http://www.learnabout-electronics.org/ac_theory/images/Right-hand-grip-rule.jpg"/>
          <p:cNvPicPr>
            <a:picLocks noChangeAspect="1" noChangeArrowheads="1"/>
          </p:cNvPicPr>
          <p:nvPr/>
        </p:nvPicPr>
        <p:blipFill>
          <a:blip r:embed="rId3"/>
          <a:srcRect/>
          <a:stretch>
            <a:fillRect/>
          </a:stretch>
        </p:blipFill>
        <p:spPr bwMode="auto">
          <a:xfrm>
            <a:off x="7556880" y="1103477"/>
            <a:ext cx="3459592" cy="3694844"/>
          </a:xfrm>
          <a:prstGeom prst="rect">
            <a:avLst/>
          </a:prstGeom>
          <a:noFill/>
        </p:spPr>
      </p:pic>
    </p:spTree>
    <p:extLst>
      <p:ext uri="{BB962C8B-B14F-4D97-AF65-F5344CB8AC3E}">
        <p14:creationId xmlns:p14="http://schemas.microsoft.com/office/powerpoint/2010/main" val="11791689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a:t>
            </a:r>
            <a:r>
              <a:rPr lang="en-AU" sz="4400" dirty="0"/>
              <a:t>created by a Current</a:t>
            </a:r>
          </a:p>
        </p:txBody>
      </p:sp>
      <p:sp>
        <p:nvSpPr>
          <p:cNvPr id="3" name="Content Placeholder 2"/>
          <p:cNvSpPr>
            <a:spLocks noGrp="1"/>
          </p:cNvSpPr>
          <p:nvPr>
            <p:ph idx="1"/>
          </p:nvPr>
        </p:nvSpPr>
        <p:spPr>
          <a:xfrm>
            <a:off x="1141412" y="1088020"/>
            <a:ext cx="11047412" cy="5387425"/>
          </a:xfrm>
          <a:solidFill>
            <a:schemeClr val="accent1">
              <a:alpha val="40000"/>
            </a:schemeClr>
          </a:solidFill>
        </p:spPr>
        <p:txBody>
          <a:bodyPr/>
          <a:lstStyle/>
          <a:p>
            <a:endParaRPr lang="en-AU" dirty="0"/>
          </a:p>
        </p:txBody>
      </p:sp>
      <p:pic>
        <p:nvPicPr>
          <p:cNvPr id="4" name="Picture 2" descr="http://www.physics.sjsu.edu/becker/physics51/images/29_06_B_field_due_to_str_conductor.JPG"/>
          <p:cNvPicPr>
            <a:picLocks noChangeAspect="1" noChangeArrowheads="1"/>
          </p:cNvPicPr>
          <p:nvPr/>
        </p:nvPicPr>
        <p:blipFill>
          <a:blip r:embed="rId2"/>
          <a:srcRect/>
          <a:stretch>
            <a:fillRect/>
          </a:stretch>
        </p:blipFill>
        <p:spPr bwMode="auto">
          <a:xfrm>
            <a:off x="0" y="1088020"/>
            <a:ext cx="8271207" cy="5387425"/>
          </a:xfrm>
          <a:prstGeom prst="rect">
            <a:avLst/>
          </a:prstGeom>
          <a:noFill/>
        </p:spPr>
      </p:pic>
      <p:pic>
        <p:nvPicPr>
          <p:cNvPr id="6" name="Picture 4" descr="http://hendrix2.uoregon.edu/%7Eimamura/102/images/right-hand-rule-B.svg.png"/>
          <p:cNvPicPr>
            <a:picLocks noChangeAspect="1" noChangeArrowheads="1"/>
          </p:cNvPicPr>
          <p:nvPr/>
        </p:nvPicPr>
        <p:blipFill>
          <a:blip r:embed="rId3"/>
          <a:srcRect/>
          <a:stretch>
            <a:fillRect/>
          </a:stretch>
        </p:blipFill>
        <p:spPr bwMode="auto">
          <a:xfrm>
            <a:off x="8439075" y="2056809"/>
            <a:ext cx="3598596" cy="2666235"/>
          </a:xfrm>
          <a:prstGeom prst="rect">
            <a:avLst/>
          </a:prstGeom>
          <a:noFill/>
        </p:spPr>
      </p:pic>
    </p:spTree>
    <p:extLst>
      <p:ext uri="{BB962C8B-B14F-4D97-AF65-F5344CB8AC3E}">
        <p14:creationId xmlns:p14="http://schemas.microsoft.com/office/powerpoint/2010/main" val="36736064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Field created by a Current</a:t>
            </a:r>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4.2b: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wires as shown, have a current running through them. Find the direction of the force applied to each wire due to the induced magnetic fields.</a:t>
            </a:r>
          </a:p>
          <a:p>
            <a:endParaRPr lang="en-AU" sz="2800" dirty="0">
              <a:latin typeface="Tahoma" panose="020B0604030504040204" pitchFamily="34" charset="0"/>
              <a:ea typeface="Tahoma" panose="020B0604030504040204" pitchFamily="34" charset="0"/>
              <a:cs typeface="Tahoma" panose="020B0604030504040204" pitchFamily="34" charset="0"/>
            </a:endParaRPr>
          </a:p>
        </p:txBody>
      </p:sp>
      <p:grpSp>
        <p:nvGrpSpPr>
          <p:cNvPr id="4" name="Group 3"/>
          <p:cNvGrpSpPr/>
          <p:nvPr/>
        </p:nvGrpSpPr>
        <p:grpSpPr>
          <a:xfrm>
            <a:off x="2991796" y="3472944"/>
            <a:ext cx="1588" cy="2857520"/>
            <a:chOff x="2214546" y="2071678"/>
            <a:chExt cx="1588" cy="2857520"/>
          </a:xfrm>
        </p:grpSpPr>
        <p:cxnSp>
          <p:nvCxnSpPr>
            <p:cNvPr id="5" name="Straight Arrow Connector 4"/>
            <p:cNvCxnSpPr/>
            <p:nvPr/>
          </p:nvCxnSpPr>
          <p:spPr>
            <a:xfrm rot="5400000">
              <a:off x="1358084" y="2928140"/>
              <a:ext cx="1714512" cy="1588"/>
            </a:xfrm>
            <a:prstGeom prst="straightConnector1">
              <a:avLst/>
            </a:prstGeom>
            <a:ln w="88900" cap="flat">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1322365" y="4035429"/>
              <a:ext cx="1785950" cy="1588"/>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991665" y="3472945"/>
            <a:ext cx="1261" cy="2857521"/>
            <a:chOff x="2214546" y="2071678"/>
            <a:chExt cx="1261" cy="2857521"/>
          </a:xfrm>
        </p:grpSpPr>
        <p:cxnSp>
          <p:nvCxnSpPr>
            <p:cNvPr id="8" name="Straight Arrow Connector 7"/>
            <p:cNvCxnSpPr/>
            <p:nvPr/>
          </p:nvCxnSpPr>
          <p:spPr>
            <a:xfrm rot="5400000" flipH="1" flipV="1">
              <a:off x="1394039" y="4107431"/>
              <a:ext cx="1642275" cy="1261"/>
            </a:xfrm>
            <a:prstGeom prst="straightConnector1">
              <a:avLst/>
            </a:prstGeom>
            <a:ln w="88900" cap="flat">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1393243" y="2892981"/>
              <a:ext cx="1643074" cy="468"/>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777350" y="2972878"/>
            <a:ext cx="445956" cy="584775"/>
          </a:xfrm>
          <a:prstGeom prst="rect">
            <a:avLst/>
          </a:prstGeom>
          <a:noFill/>
        </p:spPr>
        <p:txBody>
          <a:bodyPr wrap="none" rtlCol="0">
            <a:spAutoFit/>
          </a:bodyPr>
          <a:lstStyle/>
          <a:p>
            <a:r>
              <a:rPr lang="en-AU" sz="3200" b="1" dirty="0"/>
              <a:t>X</a:t>
            </a:r>
          </a:p>
        </p:txBody>
      </p:sp>
      <p:sp>
        <p:nvSpPr>
          <p:cNvPr id="11" name="TextBox 10"/>
          <p:cNvSpPr txBox="1"/>
          <p:nvPr/>
        </p:nvSpPr>
        <p:spPr>
          <a:xfrm>
            <a:off x="2811450" y="2972878"/>
            <a:ext cx="423514" cy="584775"/>
          </a:xfrm>
          <a:prstGeom prst="rect">
            <a:avLst/>
          </a:prstGeom>
          <a:noFill/>
        </p:spPr>
        <p:txBody>
          <a:bodyPr wrap="none" rtlCol="0">
            <a:spAutoFit/>
          </a:bodyPr>
          <a:lstStyle/>
          <a:p>
            <a:r>
              <a:rPr lang="en-AU" sz="3200" b="1" dirty="0"/>
              <a:t>Y</a:t>
            </a:r>
          </a:p>
        </p:txBody>
      </p:sp>
      <p:sp>
        <p:nvSpPr>
          <p:cNvPr id="12" name="TextBox 11"/>
          <p:cNvSpPr txBox="1"/>
          <p:nvPr/>
        </p:nvSpPr>
        <p:spPr>
          <a:xfrm>
            <a:off x="1491598" y="4544514"/>
            <a:ext cx="357790" cy="523220"/>
          </a:xfrm>
          <a:prstGeom prst="rect">
            <a:avLst/>
          </a:prstGeom>
          <a:noFill/>
        </p:spPr>
        <p:txBody>
          <a:bodyPr wrap="none" rtlCol="0">
            <a:spAutoFit/>
          </a:bodyPr>
          <a:lstStyle/>
          <a:p>
            <a:r>
              <a:rPr lang="en-AU" sz="2800" b="1" dirty="0">
                <a:solidFill>
                  <a:srgbClr val="002060"/>
                </a:solidFill>
                <a:latin typeface="Tahoma" pitchFamily="34" charset="0"/>
                <a:cs typeface="Tahoma" pitchFamily="34" charset="0"/>
              </a:rPr>
              <a:t>I</a:t>
            </a:r>
          </a:p>
        </p:txBody>
      </p:sp>
      <p:sp>
        <p:nvSpPr>
          <p:cNvPr id="13" name="TextBox 12"/>
          <p:cNvSpPr txBox="1"/>
          <p:nvPr/>
        </p:nvSpPr>
        <p:spPr>
          <a:xfrm>
            <a:off x="3134672" y="4901704"/>
            <a:ext cx="357790" cy="523220"/>
          </a:xfrm>
          <a:prstGeom prst="rect">
            <a:avLst/>
          </a:prstGeom>
          <a:noFill/>
        </p:spPr>
        <p:txBody>
          <a:bodyPr wrap="none" rtlCol="0">
            <a:spAutoFit/>
          </a:bodyPr>
          <a:lstStyle/>
          <a:p>
            <a:r>
              <a:rPr lang="en-AU" sz="2800" b="1" dirty="0">
                <a:solidFill>
                  <a:srgbClr val="002060"/>
                </a:solidFill>
                <a:latin typeface="Tahoma" pitchFamily="34" charset="0"/>
                <a:cs typeface="Tahoma" pitchFamily="34" charset="0"/>
              </a:rPr>
              <a:t>I</a:t>
            </a:r>
          </a:p>
        </p:txBody>
      </p:sp>
    </p:spTree>
    <p:extLst>
      <p:ext uri="{BB962C8B-B14F-4D97-AF65-F5344CB8AC3E}">
        <p14:creationId xmlns:p14="http://schemas.microsoft.com/office/powerpoint/2010/main" val="5154693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Firstly, what is a Solenoid?</a:t>
            </a: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physics, the term refers specifically to a long, thin loop of wire, often wrapped around a metallic core, which produces a uniform magnetic field in a volume of space (where some experiment might be carried out) when an electric current is passed through it. Solenoids are important because they can create controlled magnetic fields and can be used as electromagnets.</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File:Solenoid-1.png"/>
          <p:cNvPicPr>
            <a:picLocks noChangeAspect="1" noChangeArrowheads="1"/>
          </p:cNvPicPr>
          <p:nvPr/>
        </p:nvPicPr>
        <p:blipFill>
          <a:blip r:embed="rId2"/>
          <a:srcRect/>
          <a:stretch>
            <a:fillRect/>
          </a:stretch>
        </p:blipFill>
        <p:spPr bwMode="auto">
          <a:xfrm>
            <a:off x="7073149" y="1197135"/>
            <a:ext cx="3857620" cy="1369455"/>
          </a:xfrm>
          <a:prstGeom prst="rect">
            <a:avLst/>
          </a:prstGeom>
          <a:noFill/>
        </p:spPr>
      </p:pic>
    </p:spTree>
    <p:extLst>
      <p:ext uri="{BB962C8B-B14F-4D97-AF65-F5344CB8AC3E}">
        <p14:creationId xmlns:p14="http://schemas.microsoft.com/office/powerpoint/2010/main" val="34793208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Determining the polarity of a solenoid when a current is passed through the wire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36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When observing the single wires in a given plane, the magnetic field can be very distinct in the direction it is flowing, hence North and South ends of a Solenoid can be found. (Treat it like any other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http://www.ndt-ed.org/EducationResources/CommunityCollege/MagParticle/Graphics/coil1.gif"/>
          <p:cNvPicPr>
            <a:picLocks noChangeAspect="1" noChangeArrowheads="1"/>
          </p:cNvPicPr>
          <p:nvPr/>
        </p:nvPicPr>
        <p:blipFill>
          <a:blip r:embed="rId2"/>
          <a:srcRect/>
          <a:stretch>
            <a:fillRect/>
          </a:stretch>
        </p:blipFill>
        <p:spPr bwMode="auto">
          <a:xfrm>
            <a:off x="2053153" y="2131907"/>
            <a:ext cx="3857612" cy="2185981"/>
          </a:xfrm>
          <a:prstGeom prst="rect">
            <a:avLst/>
          </a:prstGeom>
          <a:noFill/>
        </p:spPr>
      </p:pic>
      <p:sp>
        <p:nvSpPr>
          <p:cNvPr id="5" name="TextBox 4"/>
          <p:cNvSpPr txBox="1"/>
          <p:nvPr/>
        </p:nvSpPr>
        <p:spPr>
          <a:xfrm>
            <a:off x="6053682" y="2846287"/>
            <a:ext cx="572593" cy="769441"/>
          </a:xfrm>
          <a:prstGeom prst="rect">
            <a:avLst/>
          </a:prstGeom>
          <a:noFill/>
        </p:spPr>
        <p:txBody>
          <a:bodyPr wrap="none" rtlCol="0">
            <a:spAutoFit/>
          </a:bodyPr>
          <a:lstStyle/>
          <a:p>
            <a:r>
              <a:rPr lang="en-AU" sz="4400" b="1" dirty="0">
                <a:solidFill>
                  <a:srgbClr val="002060"/>
                </a:solidFill>
              </a:rPr>
              <a:t>N</a:t>
            </a:r>
          </a:p>
        </p:txBody>
      </p:sp>
      <p:sp>
        <p:nvSpPr>
          <p:cNvPr id="6" name="TextBox 5"/>
          <p:cNvSpPr txBox="1"/>
          <p:nvPr/>
        </p:nvSpPr>
        <p:spPr>
          <a:xfrm>
            <a:off x="1481649" y="2846287"/>
            <a:ext cx="453970" cy="769441"/>
          </a:xfrm>
          <a:prstGeom prst="rect">
            <a:avLst/>
          </a:prstGeom>
          <a:noFill/>
        </p:spPr>
        <p:txBody>
          <a:bodyPr wrap="none" rtlCol="0">
            <a:spAutoFit/>
          </a:bodyPr>
          <a:lstStyle/>
          <a:p>
            <a:r>
              <a:rPr lang="en-AU" sz="4400" b="1" dirty="0">
                <a:solidFill>
                  <a:srgbClr val="002060"/>
                </a:solidFill>
              </a:rPr>
              <a:t>S</a:t>
            </a:r>
          </a:p>
        </p:txBody>
      </p:sp>
      <p:pic>
        <p:nvPicPr>
          <p:cNvPr id="7" name="Picture 6" descr="http://www.mrfizzix.com/motors/images/r-h-g-r.GIF"/>
          <p:cNvPicPr>
            <a:picLocks noChangeAspect="1" noChangeArrowheads="1"/>
          </p:cNvPicPr>
          <p:nvPr/>
        </p:nvPicPr>
        <p:blipFill>
          <a:blip r:embed="rId3"/>
          <a:srcRect/>
          <a:stretch>
            <a:fillRect/>
          </a:stretch>
        </p:blipFill>
        <p:spPr bwMode="auto">
          <a:xfrm>
            <a:off x="7118353" y="2287601"/>
            <a:ext cx="3929058" cy="2030287"/>
          </a:xfrm>
          <a:prstGeom prst="rect">
            <a:avLst/>
          </a:prstGeom>
          <a:noFill/>
        </p:spPr>
      </p:pic>
      <p:pic>
        <p:nvPicPr>
          <p:cNvPr id="8" name="Picture 8" descr="http://www.rakeshkapoor.us/ClassNotes/HTMLFiles/MagneticField_due_to_Current_137.gif"/>
          <p:cNvPicPr>
            <a:picLocks noChangeAspect="1" noChangeArrowheads="1"/>
          </p:cNvPicPr>
          <p:nvPr/>
        </p:nvPicPr>
        <p:blipFill>
          <a:blip r:embed="rId4"/>
          <a:srcRect/>
          <a:stretch>
            <a:fillRect/>
          </a:stretch>
        </p:blipFill>
        <p:spPr bwMode="auto">
          <a:xfrm>
            <a:off x="2124591" y="2060468"/>
            <a:ext cx="3741830" cy="2357454"/>
          </a:xfrm>
          <a:prstGeom prst="rect">
            <a:avLst/>
          </a:prstGeom>
          <a:noFill/>
        </p:spPr>
      </p:pic>
      <p:pic>
        <p:nvPicPr>
          <p:cNvPr id="9" name="Picture 2" descr="File:Solenoid-1.png"/>
          <p:cNvPicPr>
            <a:picLocks noChangeAspect="1" noChangeArrowheads="1"/>
          </p:cNvPicPr>
          <p:nvPr/>
        </p:nvPicPr>
        <p:blipFill>
          <a:blip r:embed="rId5"/>
          <a:srcRect/>
          <a:stretch>
            <a:fillRect/>
          </a:stretch>
        </p:blipFill>
        <p:spPr bwMode="auto">
          <a:xfrm>
            <a:off x="7114455" y="0"/>
            <a:ext cx="3857620" cy="1369455"/>
          </a:xfrm>
          <a:prstGeom prst="rect">
            <a:avLst/>
          </a:prstGeom>
          <a:noFill/>
        </p:spPr>
      </p:pic>
    </p:spTree>
    <p:extLst>
      <p:ext uri="{BB962C8B-B14F-4D97-AF65-F5344CB8AC3E}">
        <p14:creationId xmlns:p14="http://schemas.microsoft.com/office/powerpoint/2010/main" val="348023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769980"/>
          </a:xfrm>
          <a:solidFill>
            <a:schemeClr val="accent1">
              <a:alpha val="40000"/>
            </a:schemeClr>
          </a:solidFill>
        </p:spPr>
        <p:txBody>
          <a:bodyPr>
            <a:noAutofit/>
          </a:bodyPr>
          <a:lstStyle/>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Determining the polarity of a solenoid using the right hand grip rule.</a:t>
            </a: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105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fingers follow the path of the current around the core and the thumb will indicate the north direction.</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File:Solenoid-1.png"/>
          <p:cNvPicPr>
            <a:picLocks noChangeAspect="1" noChangeArrowheads="1"/>
          </p:cNvPicPr>
          <p:nvPr/>
        </p:nvPicPr>
        <p:blipFill>
          <a:blip r:embed="rId2"/>
          <a:srcRect/>
          <a:stretch>
            <a:fillRect/>
          </a:stretch>
        </p:blipFill>
        <p:spPr bwMode="auto">
          <a:xfrm>
            <a:off x="7117809" y="0"/>
            <a:ext cx="3857620" cy="1369455"/>
          </a:xfrm>
          <a:prstGeom prst="rect">
            <a:avLst/>
          </a:prstGeom>
          <a:noFill/>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704" y="1641120"/>
            <a:ext cx="4404066" cy="23982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501" y="4039374"/>
            <a:ext cx="8177377" cy="1724818"/>
          </a:xfrm>
          <a:prstGeom prst="rect">
            <a:avLst/>
          </a:prstGeom>
        </p:spPr>
      </p:pic>
    </p:spTree>
    <p:extLst>
      <p:ext uri="{BB962C8B-B14F-4D97-AF65-F5344CB8AC3E}">
        <p14:creationId xmlns:p14="http://schemas.microsoft.com/office/powerpoint/2010/main" val="23247154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17989"/>
            <a:ext cx="6719104" cy="4804077"/>
          </a:xfrm>
          <a:solidFill>
            <a:schemeClr val="accent1">
              <a:alpha val="40000"/>
            </a:schemeClr>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831" y="1020183"/>
            <a:ext cx="5551688" cy="2151279"/>
          </a:xfrm>
          <a:prstGeom prst="rect">
            <a:avLst/>
          </a:prstGeom>
        </p:spPr>
      </p:pic>
      <p:pic>
        <p:nvPicPr>
          <p:cNvPr id="6" name="Picture 6" descr="http://www.one-school.net/Malaysia/UniversityandCollege/SPM/revisioncard/physics/electromagnetism/images/field-pattern-of-solenoid.png"/>
          <p:cNvPicPr>
            <a:picLocks noChangeAspect="1" noChangeArrowheads="1"/>
          </p:cNvPicPr>
          <p:nvPr/>
        </p:nvPicPr>
        <p:blipFill>
          <a:blip r:embed="rId4"/>
          <a:srcRect/>
          <a:stretch>
            <a:fillRect/>
          </a:stretch>
        </p:blipFill>
        <p:spPr bwMode="auto">
          <a:xfrm>
            <a:off x="6719103" y="3094076"/>
            <a:ext cx="5498419" cy="2725404"/>
          </a:xfrm>
          <a:prstGeom prst="rect">
            <a:avLst/>
          </a:prstGeom>
          <a:noFill/>
        </p:spPr>
      </p:pic>
    </p:spTree>
    <p:extLst>
      <p:ext uri="{BB962C8B-B14F-4D97-AF65-F5344CB8AC3E}">
        <p14:creationId xmlns:p14="http://schemas.microsoft.com/office/powerpoint/2010/main" val="4938898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lstStyle/>
          <a:p>
            <a:pPr marL="0" indent="0">
              <a:buNone/>
            </a:pPr>
            <a:r>
              <a:rPr lang="en-AU" dirty="0" smtClean="0">
                <a:solidFill>
                  <a:srgbClr val="E67448"/>
                </a:solidFill>
              </a:rPr>
              <a:t>.</a:t>
            </a:r>
            <a:endParaRPr lang="en-AU" dirty="0">
              <a:solidFill>
                <a:srgbClr val="E67448"/>
              </a:solidFill>
            </a:endParaRPr>
          </a:p>
        </p:txBody>
      </p:sp>
      <p:pic>
        <p:nvPicPr>
          <p:cNvPr id="4" name="Picture 2" descr="http://www.cyberphysics.co.uk/topics/magnetsm/solenoid.gif"/>
          <p:cNvPicPr>
            <a:picLocks noChangeAspect="1" noChangeArrowheads="1"/>
          </p:cNvPicPr>
          <p:nvPr/>
        </p:nvPicPr>
        <p:blipFill>
          <a:blip r:embed="rId2"/>
          <a:srcRect/>
          <a:stretch>
            <a:fillRect/>
          </a:stretch>
        </p:blipFill>
        <p:spPr bwMode="auto">
          <a:xfrm>
            <a:off x="1596865" y="1205565"/>
            <a:ext cx="9051844" cy="5174214"/>
          </a:xfrm>
          <a:prstGeom prst="rect">
            <a:avLst/>
          </a:prstGeom>
          <a:solidFill>
            <a:schemeClr val="accent4">
              <a:lumMod val="20000"/>
              <a:lumOff val="80000"/>
            </a:schemeClr>
          </a:solidFill>
        </p:spPr>
      </p:pic>
    </p:spTree>
    <p:extLst>
      <p:ext uri="{BB962C8B-B14F-4D97-AF65-F5344CB8AC3E}">
        <p14:creationId xmlns:p14="http://schemas.microsoft.com/office/powerpoint/2010/main" val="1987758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Flux Density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a:buNone/>
            </a:pP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B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o</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I </a:t>
            </a:r>
            <a:r>
              <a:rPr lang="en-AU" sz="3200" b="1" u="sng" dirty="0" smtClean="0">
                <a:solidFill>
                  <a:srgbClr val="E97A4D"/>
                </a:solidFill>
                <a:latin typeface="Tahoma" panose="020B0604030504040204" pitchFamily="34" charset="0"/>
                <a:ea typeface="Tahoma" panose="020B0604030504040204" pitchFamily="34" charset="0"/>
                <a:cs typeface="Tahoma" panose="020B0604030504040204" pitchFamily="34" charset="0"/>
              </a:rPr>
              <a:t>.</a:t>
            </a:r>
            <a:endParaRPr lang="en-AU" sz="3200" b="1" u="sng" dirty="0">
              <a:solidFill>
                <a:srgbClr val="E97A4D"/>
              </a:solidFill>
              <a:latin typeface="Tahoma" panose="020B0604030504040204" pitchFamily="34" charset="0"/>
              <a:ea typeface="Tahoma" panose="020B0604030504040204" pitchFamily="34" charset="0"/>
              <a:cs typeface="Tahoma" panose="020B0604030504040204" pitchFamily="34" charset="0"/>
            </a:endParaRPr>
          </a:p>
          <a:p>
            <a:pPr>
              <a:spcBef>
                <a:spcPts val="0"/>
              </a:spcBef>
              <a:buNone/>
            </a:pP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2</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r</a:t>
            </a:r>
            <a:endPar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627062"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o</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permeability of free space</a:t>
            </a:r>
          </a:p>
          <a:p>
            <a:pPr marL="627062"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4  x 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-7</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T m A</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p>
          <a:p>
            <a:pPr marL="627062"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magnetic flux density (Tesla)</a:t>
            </a:r>
          </a:p>
          <a:p>
            <a:pPr marL="627062"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distance of the field from the wire (m)</a:t>
            </a:r>
          </a:p>
          <a:p>
            <a:pPr marL="627062"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 – current (A</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8306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Flux Density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a:buNone/>
            </a:pP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B =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o</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I </a:t>
            </a:r>
            <a:r>
              <a:rPr lang="en-AU" sz="3200" b="1" u="sng" dirty="0" smtClean="0">
                <a:solidFill>
                  <a:srgbClr val="E97A4D"/>
                </a:solidFill>
                <a:latin typeface="Tahoma" panose="020B0604030504040204" pitchFamily="34" charset="0"/>
                <a:ea typeface="Tahoma" panose="020B0604030504040204" pitchFamily="34" charset="0"/>
                <a:cs typeface="Tahoma" panose="020B0604030504040204" pitchFamily="34" charset="0"/>
              </a:rPr>
              <a:t>.</a:t>
            </a:r>
          </a:p>
          <a:p>
            <a:pPr>
              <a:spcBef>
                <a:spcPts val="0"/>
              </a:spcBef>
              <a:buNone/>
            </a:pP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2</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r</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Note: if 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or I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then 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if 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or I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then 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Flux Density</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and </a:t>
            </a:r>
            <a:r>
              <a:rPr lang="en-AU" sz="28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Field</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are the same thing.</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Flux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and Magnetic Flux Density (B) are different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5165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FIELD</a:t>
            </a:r>
            <a:endParaRPr lang="en-AU" sz="4400" dirty="0"/>
          </a:p>
        </p:txBody>
      </p:sp>
      <p:sp>
        <p:nvSpPr>
          <p:cNvPr id="3" name="Content Placeholder 2"/>
          <p:cNvSpPr>
            <a:spLocks noGrp="1"/>
          </p:cNvSpPr>
          <p:nvPr>
            <p:ph idx="1"/>
          </p:nvPr>
        </p:nvSpPr>
        <p:spPr>
          <a:xfrm>
            <a:off x="1141412" y="1082352"/>
            <a:ext cx="9905999" cy="5393094"/>
          </a:xfrm>
          <a:solidFill>
            <a:schemeClr val="accent1">
              <a:alpha val="40000"/>
            </a:schemeClr>
          </a:solidFill>
        </p:spPr>
        <p:txBody>
          <a:bodyPr>
            <a:normAutofit/>
          </a:bodyPr>
          <a:lstStyle/>
          <a:p>
            <a:pPr marL="0" indent="0">
              <a:spcBef>
                <a:spcPts val="0"/>
              </a:spcBef>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3.1a:</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deflection of the beam in a T.V occurs by passing electrons between two parallel charges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plates 4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cm apart. Calculate the force on an electron passing through the plates if the voltage across them is 350 V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q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1.6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a:t>
            </a:r>
          </a:p>
          <a:p>
            <a:endParaRPr lang="en-AU"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302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Flux Density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4.2c:</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 36 amp current is flowing through a wire. </a:t>
            </a:r>
          </a:p>
          <a:p>
            <a:pPr marL="450850" indent="-45085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Calculate the magnetic field that it creates at 1 cm radial intervals from the wire for 5 intervals. </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Compare this to the Earth’s </a:t>
            </a:r>
          </a:p>
          <a:p>
            <a:pPr marL="45085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average magnetic field of 45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 Did you expect these results to </a:t>
            </a:r>
          </a:p>
          <a:p>
            <a:pPr marL="45085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be a linear or exponential </a:t>
            </a:r>
          </a:p>
          <a:p>
            <a:pPr marL="45085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change, explain why.</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258" y="3029249"/>
            <a:ext cx="5177743" cy="3828752"/>
          </a:xfrm>
          <a:prstGeom prst="rect">
            <a:avLst/>
          </a:prstGeom>
        </p:spPr>
      </p:pic>
    </p:spTree>
    <p:extLst>
      <p:ext uri="{BB962C8B-B14F-4D97-AF65-F5344CB8AC3E}">
        <p14:creationId xmlns:p14="http://schemas.microsoft.com/office/powerpoint/2010/main" val="3316498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Fields Summary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lstStyle/>
          <a:p>
            <a:pPr marL="0" indent="0">
              <a:buNone/>
            </a:pPr>
            <a:endParaRPr lang="en-AU" dirty="0">
              <a:solidFill>
                <a:srgbClr val="E47347"/>
              </a:solidFill>
            </a:endParaRPr>
          </a:p>
        </p:txBody>
      </p:sp>
      <p:pic>
        <p:nvPicPr>
          <p:cNvPr id="4" name="Picture 2" descr="http://media.web.britannica.com/eb-media/78/63378-004-27D6294D.gif"/>
          <p:cNvPicPr>
            <a:picLocks noChangeAspect="1" noChangeArrowheads="1"/>
          </p:cNvPicPr>
          <p:nvPr/>
        </p:nvPicPr>
        <p:blipFill>
          <a:blip r:embed="rId2"/>
          <a:srcRect/>
          <a:stretch>
            <a:fillRect/>
          </a:stretch>
        </p:blipFill>
        <p:spPr bwMode="auto">
          <a:xfrm>
            <a:off x="1261641" y="1230250"/>
            <a:ext cx="9641711" cy="5101102"/>
          </a:xfrm>
          <a:prstGeom prst="rect">
            <a:avLst/>
          </a:prstGeom>
          <a:noFill/>
        </p:spPr>
      </p:pic>
    </p:spTree>
    <p:extLst>
      <p:ext uri="{BB962C8B-B14F-4D97-AF65-F5344CB8AC3E}">
        <p14:creationId xmlns:p14="http://schemas.microsoft.com/office/powerpoint/2010/main" val="25580320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4.2-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5.1,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124-133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&amp; Q2 Set 5.1</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169682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FIELD</a:t>
            </a:r>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Robert Millikan measured the charge on an electron by finding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on tiny oil drops in a known electric field. If the force on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oil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drop was due to the charge of one single extra electron on the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drop, and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was found to be 8.0 ×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–14</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N upwards, what was the strength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direction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the electric field he was using?</a:t>
            </a:r>
          </a:p>
        </p:txBody>
      </p:sp>
    </p:spTree>
    <p:extLst>
      <p:ext uri="{BB962C8B-B14F-4D97-AF65-F5344CB8AC3E}">
        <p14:creationId xmlns:p14="http://schemas.microsoft.com/office/powerpoint/2010/main" val="2323355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a:t>
            </a:r>
            <a:r>
              <a:rPr lang="en-AU" sz="4400" dirty="0" smtClean="0"/>
              <a:t>FIELD LINES</a:t>
            </a:r>
            <a:endParaRPr lang="en-AU" sz="4400" dirty="0"/>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3.1c:</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field lines for the following</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A -1 C point charge near a +1 C point charge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+1 C positive charges near each other</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 A positive plate parallel to a negative plate</a:t>
            </a:r>
          </a:p>
          <a:p>
            <a:pPr marL="0" indent="0">
              <a:buNone/>
            </a:pP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a)                                     b)                                   c)</a:t>
            </a:r>
            <a:endPar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3181"/>
            <a:ext cx="7197722" cy="2292265"/>
          </a:xfrm>
          <a:prstGeom prst="rect">
            <a:avLst/>
          </a:prstGeom>
          <a:solidFill>
            <a:schemeClr val="accent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723" y="4183181"/>
            <a:ext cx="4991100" cy="2292265"/>
          </a:xfrm>
          <a:prstGeom prst="rect">
            <a:avLst/>
          </a:prstGeom>
          <a:solidFill>
            <a:schemeClr val="accent1"/>
          </a:solidFill>
        </p:spPr>
      </p:pic>
    </p:spTree>
    <p:extLst>
      <p:ext uri="{BB962C8B-B14F-4D97-AF65-F5344CB8AC3E}">
        <p14:creationId xmlns:p14="http://schemas.microsoft.com/office/powerpoint/2010/main" val="1166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2798</TotalTime>
  <Words>2847</Words>
  <Application>Microsoft Office PowerPoint</Application>
  <PresentationFormat>Widescreen</PresentationFormat>
  <Paragraphs>468</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Calibri</vt:lpstr>
      <vt:lpstr>Cambria Math</vt:lpstr>
      <vt:lpstr>Symbol</vt:lpstr>
      <vt:lpstr>Tahoma</vt:lpstr>
      <vt:lpstr>Trebuchet MS</vt:lpstr>
      <vt:lpstr>Tw Cen MT</vt:lpstr>
      <vt:lpstr>Wingdings</vt:lpstr>
      <vt:lpstr>Circuit</vt:lpstr>
      <vt:lpstr>Electric Fields &amp; Magnetic Fields</vt:lpstr>
      <vt:lpstr>Electric Field</vt:lpstr>
      <vt:lpstr>Atomic charge</vt:lpstr>
      <vt:lpstr>DRAWING AN Electric Field</vt:lpstr>
      <vt:lpstr>Electric Field</vt:lpstr>
      <vt:lpstr>Electric Field</vt:lpstr>
      <vt:lpstr>ELECTRIC FIELD</vt:lpstr>
      <vt:lpstr>ELECTRIC FIELD</vt:lpstr>
      <vt:lpstr>ELECTRIC FIELD LINES</vt:lpstr>
      <vt:lpstr>ELECTRIC FIELD LINES</vt:lpstr>
      <vt:lpstr>ELECTRIC FIELD</vt:lpstr>
      <vt:lpstr>ELECTRIC FIELD In Humans</vt:lpstr>
      <vt:lpstr>Homework, Context &amp; Keywords</vt:lpstr>
      <vt:lpstr>COULOMB’s LAW</vt:lpstr>
      <vt:lpstr>Permittivity of Free Space</vt:lpstr>
      <vt:lpstr>PowerPoint Presentation</vt:lpstr>
      <vt:lpstr>Coulomb’s Law</vt:lpstr>
      <vt:lpstr>PowerPoint Presentation</vt:lpstr>
      <vt:lpstr>COULOMB’s Law</vt:lpstr>
      <vt:lpstr>Coulomb’s Law</vt:lpstr>
      <vt:lpstr>Homework, Context &amp; Keywords</vt:lpstr>
      <vt:lpstr>Conservation of Energy</vt:lpstr>
      <vt:lpstr>Electric Potential</vt:lpstr>
      <vt:lpstr>Electric Potential</vt:lpstr>
      <vt:lpstr>Zero Potential Energy</vt:lpstr>
      <vt:lpstr>Electric Energy Flow</vt:lpstr>
      <vt:lpstr>Homework, Context &amp; Keywords</vt:lpstr>
      <vt:lpstr>Magnetic Field</vt:lpstr>
      <vt:lpstr>General Terminology</vt:lpstr>
      <vt:lpstr>Magnetic Field On A Wire</vt:lpstr>
      <vt:lpstr>Magnetic Force On A WIRE</vt:lpstr>
      <vt:lpstr>Magnetic Force On A WIRE</vt:lpstr>
      <vt:lpstr>Magnetic Field On A WIRE</vt:lpstr>
      <vt:lpstr>Magnetic Field On A WIRE</vt:lpstr>
      <vt:lpstr>Magnetic Field On A WIRE</vt:lpstr>
      <vt:lpstr>Magnetic Field On A WIRE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Force Examples</vt:lpstr>
      <vt:lpstr>Magnetic Force Examples</vt:lpstr>
      <vt:lpstr>Magnetic Force Examples</vt:lpstr>
      <vt:lpstr>Magnetic Force Examples</vt:lpstr>
      <vt:lpstr>Homework, Context &amp; Keywords</vt:lpstr>
      <vt:lpstr>SOURCES &amp; TYPES</vt:lpstr>
      <vt:lpstr>Induced Magnetism</vt:lpstr>
      <vt:lpstr>Direction of the Magnetic Field</vt:lpstr>
      <vt:lpstr>Direction of the Magnetic Field</vt:lpstr>
      <vt:lpstr>Earths Magnetism</vt:lpstr>
      <vt:lpstr>Earths Magnetism</vt:lpstr>
      <vt:lpstr>Earths Magnetism</vt:lpstr>
      <vt:lpstr>Magnetic Vectors</vt:lpstr>
      <vt:lpstr>Magnetic Field created by a Current</vt:lpstr>
      <vt:lpstr>Magnetic Field created by a Current</vt:lpstr>
      <vt:lpstr>Magnetic Field created by a Current</vt:lpstr>
      <vt:lpstr>Solenoids</vt:lpstr>
      <vt:lpstr>Solenoids</vt:lpstr>
      <vt:lpstr>Solenoids</vt:lpstr>
      <vt:lpstr>Solenoids</vt:lpstr>
      <vt:lpstr>Solenoids</vt:lpstr>
      <vt:lpstr>Magnetic Flux Density</vt:lpstr>
      <vt:lpstr>Magnetic Flux Density</vt:lpstr>
      <vt:lpstr>Magnetic Flux Density</vt:lpstr>
      <vt:lpstr>Magnetic Fields Summary</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Fields &amp; Magnetic Fields</dc:title>
  <dc:creator>Kim</dc:creator>
  <cp:lastModifiedBy>Kim</cp:lastModifiedBy>
  <cp:revision>95</cp:revision>
  <cp:lastPrinted>2016-03-30T12:19:12Z</cp:lastPrinted>
  <dcterms:created xsi:type="dcterms:W3CDTF">2015-12-25T07:44:06Z</dcterms:created>
  <dcterms:modified xsi:type="dcterms:W3CDTF">2016-03-30T12:19:21Z</dcterms:modified>
</cp:coreProperties>
</file>